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theme/themeOverride1.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theme/themeOverride4.xml" ContentType="application/vnd.openxmlformats-officedocument.themeOverride+xml"/>
  <Override PartName="/ppt/notesSlides/notesSlide3.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256" r:id="rId2"/>
    <p:sldId id="257" r:id="rId3"/>
    <p:sldId id="259" r:id="rId4"/>
    <p:sldId id="277" r:id="rId5"/>
    <p:sldId id="260" r:id="rId6"/>
    <p:sldId id="262" r:id="rId7"/>
    <p:sldId id="278" r:id="rId8"/>
    <p:sldId id="279" r:id="rId9"/>
    <p:sldId id="261" r:id="rId10"/>
    <p:sldId id="281" r:id="rId11"/>
    <p:sldId id="282" r:id="rId12"/>
    <p:sldId id="283" r:id="rId13"/>
    <p:sldId id="284" r:id="rId14"/>
    <p:sldId id="285" r:id="rId15"/>
    <p:sldId id="286" r:id="rId16"/>
    <p:sldId id="263" r:id="rId17"/>
    <p:sldId id="290" r:id="rId18"/>
    <p:sldId id="292" r:id="rId19"/>
    <p:sldId id="291" r:id="rId20"/>
    <p:sldId id="289" r:id="rId21"/>
    <p:sldId id="287" r:id="rId22"/>
    <p:sldId id="266" r:id="rId23"/>
    <p:sldId id="267" r:id="rId24"/>
    <p:sldId id="268" r:id="rId25"/>
    <p:sldId id="288" r:id="rId26"/>
    <p:sldId id="276" r:id="rId27"/>
    <p:sldId id="280" r:id="rId28"/>
    <p:sldId id="264" r:id="rId29"/>
  </p:sldIdLst>
  <p:sldSz cx="9144000" cy="6858000" type="screen4x3"/>
  <p:notesSz cx="6985000" cy="9271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22" autoAdjust="0"/>
    <p:restoredTop sz="94660"/>
  </p:normalViewPr>
  <p:slideViewPr>
    <p:cSldViewPr>
      <p:cViewPr varScale="1">
        <p:scale>
          <a:sx n="107" d="100"/>
          <a:sy n="107" d="100"/>
        </p:scale>
        <p:origin x="-1014" y="-84"/>
      </p:cViewPr>
      <p:guideLst>
        <p:guide orient="horz" pos="2160"/>
        <p:guide pos="2880"/>
      </p:guideLst>
    </p:cSldViewPr>
  </p:slideViewPr>
  <p:notesTextViewPr>
    <p:cViewPr>
      <p:scale>
        <a:sx n="100" d="100"/>
        <a:sy n="100" d="100"/>
      </p:scale>
      <p:origin x="0" y="0"/>
    </p:cViewPr>
  </p:notesTextViewPr>
  <p:sorterViewPr>
    <p:cViewPr>
      <p:scale>
        <a:sx n="128" d="100"/>
        <a:sy n="128" d="100"/>
      </p:scale>
      <p:origin x="0" y="43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Article%203\AAQ%20muutos.xlsx" TargetMode="Externa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Leena%20Hassinen\Omat%20tiedostot\V&#228;ikk&#228;ri\Article%203\GSI%20muuto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Leena%20Hassinen\Omat%20tiedostot\V&#228;ikk&#228;ri\Article%203\BDI%20muuto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Leena%20Hassinen\Omat%20tiedostot\V&#228;ikk&#228;ri\Article%203\AAQ%20muuto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bar"/>
        <c:grouping val="clustered"/>
        <c:varyColors val="0"/>
        <c:dLbls>
          <c:showLegendKey val="0"/>
          <c:showVal val="1"/>
          <c:showCatName val="0"/>
          <c:showSerName val="0"/>
          <c:showPercent val="0"/>
          <c:showBubbleSize val="0"/>
        </c:dLbls>
        <c:gapWidth val="150"/>
        <c:overlap val="-25"/>
        <c:axId val="74750592"/>
        <c:axId val="74757632"/>
      </c:barChart>
      <c:catAx>
        <c:axId val="74750592"/>
        <c:scaling>
          <c:orientation val="minMax"/>
        </c:scaling>
        <c:delete val="0"/>
        <c:axPos val="l"/>
        <c:majorTickMark val="none"/>
        <c:minorTickMark val="none"/>
        <c:tickLblPos val="none"/>
        <c:crossAx val="74757632"/>
        <c:crosses val="autoZero"/>
        <c:auto val="1"/>
        <c:lblAlgn val="ctr"/>
        <c:lblOffset val="100"/>
        <c:noMultiLvlLbl val="0"/>
      </c:catAx>
      <c:valAx>
        <c:axId val="74757632"/>
        <c:scaling>
          <c:orientation val="minMax"/>
        </c:scaling>
        <c:delete val="1"/>
        <c:axPos val="b"/>
        <c:numFmt formatCode="General" sourceLinked="1"/>
        <c:majorTickMark val="out"/>
        <c:minorTickMark val="none"/>
        <c:tickLblPos val="none"/>
        <c:crossAx val="74750592"/>
        <c:crosses val="autoZero"/>
        <c:crossBetween val="between"/>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a:pPr>
            <a:r>
              <a:rPr lang="fi-FI" dirty="0" smtClean="0"/>
              <a:t>Depression</a:t>
            </a:r>
            <a:r>
              <a:rPr lang="fi-FI" baseline="0" dirty="0" smtClean="0"/>
              <a:t> </a:t>
            </a:r>
            <a:r>
              <a:rPr lang="fi-FI" baseline="0" dirty="0" err="1" smtClean="0"/>
              <a:t>symptoms</a:t>
            </a:r>
            <a:endParaRPr lang="fi-FI" dirty="0"/>
          </a:p>
        </c:rich>
      </c:tx>
      <c:overlay val="0"/>
    </c:title>
    <c:autoTitleDeleted val="0"/>
    <c:plotArea>
      <c:layout>
        <c:manualLayout>
          <c:layoutTarget val="inner"/>
          <c:xMode val="edge"/>
          <c:yMode val="edge"/>
          <c:x val="0.16246536891221899"/>
          <c:y val="0.14793382093490401"/>
          <c:w val="0.62506002721882004"/>
          <c:h val="0.73975947218304705"/>
        </c:manualLayout>
      </c:layout>
      <c:lineChart>
        <c:grouping val="standard"/>
        <c:varyColors val="0"/>
        <c:ser>
          <c:idx val="0"/>
          <c:order val="0"/>
          <c:tx>
            <c:strRef>
              <c:f>Taulukko1!$B$1</c:f>
              <c:strCache>
                <c:ptCount val="1"/>
                <c:pt idx="0">
                  <c:v>ACT</c:v>
                </c:pt>
              </c:strCache>
            </c:strRef>
          </c:tx>
          <c:spPr>
            <a:ln>
              <a:solidFill>
                <a:srgbClr val="000000"/>
              </a:solidFill>
              <a:headEnd type="oval"/>
              <a:tailEnd type="oval"/>
            </a:ln>
          </c:spPr>
          <c:marker>
            <c:symbol val="none"/>
          </c:marker>
          <c:cat>
            <c:strRef>
              <c:f>Taulukko1!$A$2:$A$5</c:f>
              <c:strCache>
                <c:ptCount val="3"/>
                <c:pt idx="0">
                  <c:v>Pre</c:v>
                </c:pt>
                <c:pt idx="1">
                  <c:v>Post</c:v>
                </c:pt>
                <c:pt idx="2">
                  <c:v>6moFup</c:v>
                </c:pt>
              </c:strCache>
            </c:strRef>
          </c:cat>
          <c:val>
            <c:numRef>
              <c:f>Taulukko1!$B$2:$B$5</c:f>
              <c:numCache>
                <c:formatCode>General</c:formatCode>
                <c:ptCount val="4"/>
                <c:pt idx="0" formatCode="0.00">
                  <c:v>22.19</c:v>
                </c:pt>
                <c:pt idx="1">
                  <c:v>16.25</c:v>
                </c:pt>
                <c:pt idx="2">
                  <c:v>18.13</c:v>
                </c:pt>
              </c:numCache>
            </c:numRef>
          </c:val>
          <c:smooth val="0"/>
        </c:ser>
        <c:ser>
          <c:idx val="1"/>
          <c:order val="1"/>
          <c:tx>
            <c:strRef>
              <c:f>Taulukko1!$C$1</c:f>
              <c:strCache>
                <c:ptCount val="1"/>
                <c:pt idx="0">
                  <c:v>Sarake1</c:v>
                </c:pt>
              </c:strCache>
            </c:strRef>
          </c:tx>
          <c:spPr>
            <a:ln>
              <a:solidFill>
                <a:srgbClr val="000000"/>
              </a:solidFill>
              <a:prstDash val="sysDash"/>
              <a:headEnd type="oval"/>
              <a:tailEnd type="oval"/>
            </a:ln>
          </c:spPr>
          <c:marker>
            <c:symbol val="none"/>
          </c:marker>
          <c:cat>
            <c:strRef>
              <c:f>Taulukko1!$A$2:$A$5</c:f>
              <c:strCache>
                <c:ptCount val="3"/>
                <c:pt idx="0">
                  <c:v>Pre</c:v>
                </c:pt>
                <c:pt idx="1">
                  <c:v>Post</c:v>
                </c:pt>
                <c:pt idx="2">
                  <c:v>6moFup</c:v>
                </c:pt>
              </c:strCache>
            </c:strRef>
          </c:cat>
          <c:val>
            <c:numRef>
              <c:f>Taulukko1!$C$2:$C$5</c:f>
            </c:numRef>
          </c:val>
          <c:smooth val="0"/>
        </c:ser>
        <c:dLbls>
          <c:showLegendKey val="0"/>
          <c:showVal val="0"/>
          <c:showCatName val="0"/>
          <c:showSerName val="0"/>
          <c:showPercent val="0"/>
          <c:showBubbleSize val="0"/>
        </c:dLbls>
        <c:marker val="1"/>
        <c:smooth val="0"/>
        <c:axId val="33754112"/>
        <c:axId val="33755904"/>
      </c:lineChart>
      <c:catAx>
        <c:axId val="33754112"/>
        <c:scaling>
          <c:orientation val="minMax"/>
        </c:scaling>
        <c:delete val="0"/>
        <c:axPos val="b"/>
        <c:numFmt formatCode="General" sourceLinked="1"/>
        <c:majorTickMark val="none"/>
        <c:minorTickMark val="none"/>
        <c:tickLblPos val="nextTo"/>
        <c:crossAx val="33755904"/>
        <c:crossesAt val="5"/>
        <c:auto val="1"/>
        <c:lblAlgn val="ctr"/>
        <c:lblOffset val="100"/>
        <c:noMultiLvlLbl val="0"/>
      </c:catAx>
      <c:valAx>
        <c:axId val="33755904"/>
        <c:scaling>
          <c:orientation val="minMax"/>
          <c:max val="25"/>
          <c:min val="5"/>
        </c:scaling>
        <c:delete val="0"/>
        <c:axPos val="l"/>
        <c:majorGridlines/>
        <c:title>
          <c:tx>
            <c:rich>
              <a:bodyPr/>
              <a:lstStyle/>
              <a:p>
                <a:pPr>
                  <a:defRPr sz="1619" b="1" i="0" u="none" strike="noStrike" baseline="0">
                    <a:solidFill>
                      <a:srgbClr val="000000"/>
                    </a:solidFill>
                    <a:latin typeface="Helvetica"/>
                    <a:ea typeface="Helvetica"/>
                    <a:cs typeface="Helvetica"/>
                  </a:defRPr>
                </a:pPr>
                <a:r>
                  <a:rPr lang="fi-FI" dirty="0" smtClean="0"/>
                  <a:t>DBI</a:t>
                </a:r>
                <a:endParaRPr lang="fi-FI" dirty="0"/>
              </a:p>
            </c:rich>
          </c:tx>
          <c:overlay val="0"/>
        </c:title>
        <c:numFmt formatCode="0.00" sourceLinked="1"/>
        <c:majorTickMark val="none"/>
        <c:minorTickMark val="none"/>
        <c:tickLblPos val="nextTo"/>
        <c:crossAx val="33754112"/>
        <c:crosses val="autoZero"/>
        <c:crossBetween val="between"/>
        <c:majorUnit val="5"/>
        <c:minorUnit val="1"/>
      </c:valAx>
      <c:spPr>
        <a:noFill/>
        <a:ln w="22852">
          <a:noFill/>
        </a:ln>
      </c:spPr>
    </c:plotArea>
    <c:legend>
      <c:legendPos val="r"/>
      <c:overlay val="0"/>
    </c:legend>
    <c:plotVisOnly val="1"/>
    <c:dispBlanksAs val="gap"/>
    <c:showDLblsOverMax val="0"/>
  </c:chart>
  <c:txPr>
    <a:bodyPr/>
    <a:lstStyle/>
    <a:p>
      <a:pPr>
        <a:defRPr sz="1619"/>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246536891221899"/>
          <c:y val="0.14793382093490401"/>
          <c:w val="0.62506002721882004"/>
          <c:h val="0.73975947218304705"/>
        </c:manualLayout>
      </c:layout>
      <c:lineChart>
        <c:grouping val="standard"/>
        <c:varyColors val="0"/>
        <c:ser>
          <c:idx val="0"/>
          <c:order val="0"/>
          <c:tx>
            <c:strRef>
              <c:f>Taulukko1!$B$1</c:f>
              <c:strCache>
                <c:ptCount val="1"/>
                <c:pt idx="0">
                  <c:v>ACT</c:v>
                </c:pt>
              </c:strCache>
            </c:strRef>
          </c:tx>
          <c:spPr>
            <a:ln>
              <a:solidFill>
                <a:srgbClr val="000000"/>
              </a:solidFill>
              <a:headEnd type="oval"/>
              <a:tailEnd type="oval"/>
            </a:ln>
          </c:spPr>
          <c:marker>
            <c:symbol val="none"/>
          </c:marker>
          <c:cat>
            <c:strRef>
              <c:f>Taulukko1!$A$2:$A$5</c:f>
              <c:strCache>
                <c:ptCount val="3"/>
                <c:pt idx="0">
                  <c:v>Pre</c:v>
                </c:pt>
                <c:pt idx="1">
                  <c:v>Post</c:v>
                </c:pt>
                <c:pt idx="2">
                  <c:v>6moFup</c:v>
                </c:pt>
              </c:strCache>
            </c:strRef>
          </c:cat>
          <c:val>
            <c:numRef>
              <c:f>Taulukko1!$B$2:$B$5</c:f>
              <c:numCache>
                <c:formatCode>General</c:formatCode>
                <c:ptCount val="4"/>
                <c:pt idx="0" formatCode="0.00">
                  <c:v>1.37</c:v>
                </c:pt>
                <c:pt idx="1">
                  <c:v>1.27</c:v>
                </c:pt>
                <c:pt idx="2">
                  <c:v>1.08</c:v>
                </c:pt>
              </c:numCache>
            </c:numRef>
          </c:val>
          <c:smooth val="0"/>
        </c:ser>
        <c:ser>
          <c:idx val="1"/>
          <c:order val="1"/>
          <c:tx>
            <c:strRef>
              <c:f>Taulukko1!$C$1</c:f>
              <c:strCache>
                <c:ptCount val="1"/>
                <c:pt idx="0">
                  <c:v>Sarake1</c:v>
                </c:pt>
              </c:strCache>
            </c:strRef>
          </c:tx>
          <c:spPr>
            <a:ln>
              <a:solidFill>
                <a:srgbClr val="000000"/>
              </a:solidFill>
              <a:prstDash val="sysDash"/>
              <a:headEnd type="oval"/>
              <a:tailEnd type="oval"/>
            </a:ln>
          </c:spPr>
          <c:marker>
            <c:symbol val="none"/>
          </c:marker>
          <c:cat>
            <c:strRef>
              <c:f>Taulukko1!$A$2:$A$5</c:f>
              <c:strCache>
                <c:ptCount val="3"/>
                <c:pt idx="0">
                  <c:v>Pre</c:v>
                </c:pt>
                <c:pt idx="1">
                  <c:v>Post</c:v>
                </c:pt>
                <c:pt idx="2">
                  <c:v>6moFup</c:v>
                </c:pt>
              </c:strCache>
            </c:strRef>
          </c:cat>
          <c:val>
            <c:numRef>
              <c:f>Taulukko1!$C$2:$C$5</c:f>
            </c:numRef>
          </c:val>
          <c:smooth val="0"/>
        </c:ser>
        <c:dLbls>
          <c:showLegendKey val="0"/>
          <c:showVal val="0"/>
          <c:showCatName val="0"/>
          <c:showSerName val="0"/>
          <c:showPercent val="0"/>
          <c:showBubbleSize val="0"/>
        </c:dLbls>
        <c:marker val="1"/>
        <c:smooth val="0"/>
        <c:axId val="33834496"/>
        <c:axId val="33836032"/>
      </c:lineChart>
      <c:catAx>
        <c:axId val="33834496"/>
        <c:scaling>
          <c:orientation val="minMax"/>
        </c:scaling>
        <c:delete val="0"/>
        <c:axPos val="b"/>
        <c:numFmt formatCode="General" sourceLinked="1"/>
        <c:majorTickMark val="none"/>
        <c:minorTickMark val="none"/>
        <c:tickLblPos val="nextTo"/>
        <c:crossAx val="33836032"/>
        <c:crossesAt val="5"/>
        <c:auto val="1"/>
        <c:lblAlgn val="ctr"/>
        <c:lblOffset val="100"/>
        <c:noMultiLvlLbl val="0"/>
      </c:catAx>
      <c:valAx>
        <c:axId val="33836032"/>
        <c:scaling>
          <c:orientation val="minMax"/>
          <c:max val="2"/>
          <c:min val="0"/>
        </c:scaling>
        <c:delete val="0"/>
        <c:axPos val="l"/>
        <c:majorGridlines/>
        <c:title>
          <c:tx>
            <c:rich>
              <a:bodyPr/>
              <a:lstStyle/>
              <a:p>
                <a:pPr>
                  <a:defRPr sz="1619" b="1" i="0" u="none" strike="noStrike" baseline="0">
                    <a:solidFill>
                      <a:srgbClr val="000000"/>
                    </a:solidFill>
                    <a:latin typeface="Helvetica"/>
                    <a:ea typeface="Helvetica"/>
                    <a:cs typeface="Helvetica"/>
                  </a:defRPr>
                </a:pPr>
                <a:r>
                  <a:rPr lang="fi-FI" dirty="0" smtClean="0"/>
                  <a:t>SCL-90</a:t>
                </a:r>
                <a:endParaRPr lang="fi-FI" dirty="0"/>
              </a:p>
            </c:rich>
          </c:tx>
          <c:overlay val="0"/>
        </c:title>
        <c:numFmt formatCode="0.00" sourceLinked="1"/>
        <c:majorTickMark val="none"/>
        <c:minorTickMark val="none"/>
        <c:tickLblPos val="nextTo"/>
        <c:crossAx val="33834496"/>
        <c:crosses val="autoZero"/>
        <c:crossBetween val="between"/>
        <c:majorUnit val="0.5"/>
      </c:valAx>
      <c:spPr>
        <a:noFill/>
        <a:ln w="22852">
          <a:noFill/>
        </a:ln>
      </c:spPr>
    </c:plotArea>
    <c:legend>
      <c:legendPos val="r"/>
      <c:overlay val="0"/>
    </c:legend>
    <c:plotVisOnly val="1"/>
    <c:dispBlanksAs val="gap"/>
    <c:showDLblsOverMax val="0"/>
  </c:chart>
  <c:txPr>
    <a:bodyPr/>
    <a:lstStyle/>
    <a:p>
      <a:pPr>
        <a:defRPr sz="1619"/>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a:pPr>
            <a:r>
              <a:rPr lang="fi-FI" dirty="0" smtClean="0"/>
              <a:t>Depression</a:t>
            </a:r>
            <a:r>
              <a:rPr lang="fi-FI" baseline="0" dirty="0" smtClean="0"/>
              <a:t> </a:t>
            </a:r>
            <a:r>
              <a:rPr lang="fi-FI" baseline="0" dirty="0" err="1" smtClean="0"/>
              <a:t>symptoms</a:t>
            </a:r>
            <a:endParaRPr lang="fi-FI" dirty="0"/>
          </a:p>
        </c:rich>
      </c:tx>
      <c:overlay val="0"/>
    </c:title>
    <c:autoTitleDeleted val="0"/>
    <c:plotArea>
      <c:layout>
        <c:manualLayout>
          <c:layoutTarget val="inner"/>
          <c:xMode val="edge"/>
          <c:yMode val="edge"/>
          <c:x val="0.16246536891221899"/>
          <c:y val="0.14793382093490401"/>
          <c:w val="0.62506002721882004"/>
          <c:h val="0.73975947218304705"/>
        </c:manualLayout>
      </c:layout>
      <c:lineChart>
        <c:grouping val="standard"/>
        <c:varyColors val="0"/>
        <c:ser>
          <c:idx val="0"/>
          <c:order val="0"/>
          <c:tx>
            <c:strRef>
              <c:f>Taulukko1!$B$1</c:f>
              <c:strCache>
                <c:ptCount val="1"/>
                <c:pt idx="0">
                  <c:v>ACT</c:v>
                </c:pt>
              </c:strCache>
            </c:strRef>
          </c:tx>
          <c:spPr>
            <a:ln>
              <a:solidFill>
                <a:srgbClr val="000000"/>
              </a:solidFill>
              <a:headEnd type="oval"/>
              <a:tailEnd type="oval"/>
            </a:ln>
          </c:spPr>
          <c:marker>
            <c:symbol val="none"/>
          </c:marker>
          <c:cat>
            <c:strRef>
              <c:f>Taulukko1!$A$2:$A$5</c:f>
              <c:strCache>
                <c:ptCount val="3"/>
                <c:pt idx="0">
                  <c:v>Pre</c:v>
                </c:pt>
                <c:pt idx="1">
                  <c:v>Post</c:v>
                </c:pt>
                <c:pt idx="2">
                  <c:v>6moFup</c:v>
                </c:pt>
              </c:strCache>
            </c:strRef>
          </c:cat>
          <c:val>
            <c:numRef>
              <c:f>Taulukko1!$B$2:$B$5</c:f>
              <c:numCache>
                <c:formatCode>General</c:formatCode>
                <c:ptCount val="4"/>
                <c:pt idx="0" formatCode="0.00">
                  <c:v>1.34</c:v>
                </c:pt>
                <c:pt idx="1">
                  <c:v>1.26</c:v>
                </c:pt>
                <c:pt idx="2">
                  <c:v>1.08</c:v>
                </c:pt>
              </c:numCache>
            </c:numRef>
          </c:val>
          <c:smooth val="0"/>
        </c:ser>
        <c:ser>
          <c:idx val="1"/>
          <c:order val="1"/>
          <c:tx>
            <c:strRef>
              <c:f>Taulukko1!$C$1</c:f>
              <c:strCache>
                <c:ptCount val="1"/>
                <c:pt idx="0">
                  <c:v>Sarake1</c:v>
                </c:pt>
              </c:strCache>
            </c:strRef>
          </c:tx>
          <c:spPr>
            <a:ln>
              <a:solidFill>
                <a:srgbClr val="000000"/>
              </a:solidFill>
              <a:prstDash val="sysDash"/>
              <a:headEnd type="oval"/>
              <a:tailEnd type="oval"/>
            </a:ln>
          </c:spPr>
          <c:marker>
            <c:symbol val="none"/>
          </c:marker>
          <c:cat>
            <c:strRef>
              <c:f>Taulukko1!$A$2:$A$5</c:f>
              <c:strCache>
                <c:ptCount val="3"/>
                <c:pt idx="0">
                  <c:v>Pre</c:v>
                </c:pt>
                <c:pt idx="1">
                  <c:v>Post</c:v>
                </c:pt>
                <c:pt idx="2">
                  <c:v>6moFup</c:v>
                </c:pt>
              </c:strCache>
            </c:strRef>
          </c:cat>
          <c:val>
            <c:numRef>
              <c:f>Taulukko1!$C$2:$C$5</c:f>
            </c:numRef>
          </c:val>
          <c:smooth val="0"/>
        </c:ser>
        <c:dLbls>
          <c:showLegendKey val="0"/>
          <c:showVal val="0"/>
          <c:showCatName val="0"/>
          <c:showSerName val="0"/>
          <c:showPercent val="0"/>
          <c:showBubbleSize val="0"/>
        </c:dLbls>
        <c:marker val="1"/>
        <c:smooth val="0"/>
        <c:axId val="33901568"/>
        <c:axId val="35205888"/>
      </c:lineChart>
      <c:catAx>
        <c:axId val="33901568"/>
        <c:scaling>
          <c:orientation val="minMax"/>
        </c:scaling>
        <c:delete val="0"/>
        <c:axPos val="b"/>
        <c:numFmt formatCode="General" sourceLinked="1"/>
        <c:majorTickMark val="none"/>
        <c:minorTickMark val="none"/>
        <c:tickLblPos val="nextTo"/>
        <c:crossAx val="35205888"/>
        <c:crossesAt val="5"/>
        <c:auto val="1"/>
        <c:lblAlgn val="ctr"/>
        <c:lblOffset val="100"/>
        <c:noMultiLvlLbl val="0"/>
      </c:catAx>
      <c:valAx>
        <c:axId val="35205888"/>
        <c:scaling>
          <c:orientation val="minMax"/>
          <c:max val="2"/>
          <c:min val="0"/>
        </c:scaling>
        <c:delete val="0"/>
        <c:axPos val="l"/>
        <c:majorGridlines/>
        <c:title>
          <c:tx>
            <c:rich>
              <a:bodyPr/>
              <a:lstStyle/>
              <a:p>
                <a:pPr>
                  <a:defRPr sz="1619" b="1" i="0" u="none" strike="noStrike" baseline="0">
                    <a:solidFill>
                      <a:srgbClr val="000000"/>
                    </a:solidFill>
                    <a:latin typeface="Helvetica"/>
                    <a:ea typeface="Helvetica"/>
                    <a:cs typeface="Helvetica"/>
                  </a:defRPr>
                </a:pPr>
                <a:r>
                  <a:rPr lang="fi-FI" dirty="0" smtClean="0"/>
                  <a:t>SCL-90</a:t>
                </a:r>
                <a:endParaRPr lang="fi-FI" dirty="0"/>
              </a:p>
            </c:rich>
          </c:tx>
          <c:overlay val="0"/>
        </c:title>
        <c:numFmt formatCode="0.00" sourceLinked="1"/>
        <c:majorTickMark val="none"/>
        <c:minorTickMark val="none"/>
        <c:tickLblPos val="nextTo"/>
        <c:crossAx val="33901568"/>
        <c:crosses val="autoZero"/>
        <c:crossBetween val="between"/>
        <c:majorUnit val="0.5"/>
      </c:valAx>
      <c:spPr>
        <a:noFill/>
        <a:ln w="22852">
          <a:noFill/>
        </a:ln>
      </c:spPr>
    </c:plotArea>
    <c:legend>
      <c:legendPos val="r"/>
      <c:overlay val="0"/>
    </c:legend>
    <c:plotVisOnly val="1"/>
    <c:dispBlanksAs val="gap"/>
    <c:showDLblsOverMax val="0"/>
  </c:chart>
  <c:txPr>
    <a:bodyPr/>
    <a:lstStyle/>
    <a:p>
      <a:pPr>
        <a:defRPr sz="1619"/>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a:pPr>
            <a:r>
              <a:rPr lang="fi-FI" dirty="0" smtClean="0"/>
              <a:t>Depression</a:t>
            </a:r>
            <a:r>
              <a:rPr lang="fi-FI" baseline="0" dirty="0" smtClean="0"/>
              <a:t> </a:t>
            </a:r>
            <a:r>
              <a:rPr lang="fi-FI" baseline="0" dirty="0" err="1" smtClean="0"/>
              <a:t>symptoms</a:t>
            </a:r>
            <a:endParaRPr lang="fi-FI" dirty="0"/>
          </a:p>
        </c:rich>
      </c:tx>
      <c:overlay val="0"/>
    </c:title>
    <c:autoTitleDeleted val="0"/>
    <c:plotArea>
      <c:layout>
        <c:manualLayout>
          <c:layoutTarget val="inner"/>
          <c:xMode val="edge"/>
          <c:yMode val="edge"/>
          <c:x val="0.16246536891221899"/>
          <c:y val="0.14793382093490401"/>
          <c:w val="0.62506002721882004"/>
          <c:h val="0.73975947218304705"/>
        </c:manualLayout>
      </c:layout>
      <c:lineChart>
        <c:grouping val="standard"/>
        <c:varyColors val="0"/>
        <c:ser>
          <c:idx val="0"/>
          <c:order val="0"/>
          <c:tx>
            <c:strRef>
              <c:f>Taulukko1!$B$1</c:f>
              <c:strCache>
                <c:ptCount val="1"/>
                <c:pt idx="0">
                  <c:v>Online/iACT</c:v>
                </c:pt>
              </c:strCache>
            </c:strRef>
          </c:tx>
          <c:spPr>
            <a:ln>
              <a:solidFill>
                <a:srgbClr val="000000"/>
              </a:solidFill>
              <a:headEnd type="oval"/>
              <a:tailEnd type="oval"/>
            </a:ln>
          </c:spPr>
          <c:marker>
            <c:symbol val="none"/>
          </c:marker>
          <c:cat>
            <c:strRef>
              <c:f>Taulukko1!$A$2:$A$5</c:f>
              <c:strCache>
                <c:ptCount val="3"/>
                <c:pt idx="0">
                  <c:v>Pre</c:v>
                </c:pt>
                <c:pt idx="1">
                  <c:v>Post</c:v>
                </c:pt>
                <c:pt idx="2">
                  <c:v>6moFup</c:v>
                </c:pt>
              </c:strCache>
            </c:strRef>
          </c:cat>
          <c:val>
            <c:numRef>
              <c:f>Taulukko1!$B$2:$B$5</c:f>
              <c:numCache>
                <c:formatCode>General</c:formatCode>
                <c:ptCount val="4"/>
                <c:pt idx="0" formatCode="0.00">
                  <c:v>22.11</c:v>
                </c:pt>
                <c:pt idx="1">
                  <c:v>13.34</c:v>
                </c:pt>
                <c:pt idx="2">
                  <c:v>12.57</c:v>
                </c:pt>
              </c:numCache>
            </c:numRef>
          </c:val>
          <c:smooth val="0"/>
        </c:ser>
        <c:ser>
          <c:idx val="2"/>
          <c:order val="1"/>
          <c:tx>
            <c:strRef>
              <c:f>Taulukko1!$D$1</c:f>
              <c:strCache>
                <c:ptCount val="1"/>
                <c:pt idx="0">
                  <c:v>Sarake1</c:v>
                </c:pt>
              </c:strCache>
            </c:strRef>
          </c:tx>
          <c:marker>
            <c:symbol val="none"/>
          </c:marker>
          <c:cat>
            <c:strRef>
              <c:f>Taulukko1!$A$2:$A$5</c:f>
              <c:strCache>
                <c:ptCount val="3"/>
                <c:pt idx="0">
                  <c:v>Pre</c:v>
                </c:pt>
                <c:pt idx="1">
                  <c:v>Post</c:v>
                </c:pt>
                <c:pt idx="2">
                  <c:v>6moFup</c:v>
                </c:pt>
              </c:strCache>
            </c:strRef>
          </c:cat>
          <c:val>
            <c:numRef>
              <c:f>Taulukko1!$D$2:$D$5</c:f>
            </c:numRef>
          </c:val>
          <c:smooth val="0"/>
        </c:ser>
        <c:dLbls>
          <c:showLegendKey val="0"/>
          <c:showVal val="0"/>
          <c:showCatName val="0"/>
          <c:showSerName val="0"/>
          <c:showPercent val="0"/>
          <c:showBubbleSize val="0"/>
        </c:dLbls>
        <c:marker val="1"/>
        <c:smooth val="0"/>
        <c:axId val="34899072"/>
        <c:axId val="34900608"/>
      </c:lineChart>
      <c:catAx>
        <c:axId val="34899072"/>
        <c:scaling>
          <c:orientation val="minMax"/>
        </c:scaling>
        <c:delete val="0"/>
        <c:axPos val="b"/>
        <c:numFmt formatCode="General" sourceLinked="1"/>
        <c:majorTickMark val="none"/>
        <c:minorTickMark val="none"/>
        <c:tickLblPos val="nextTo"/>
        <c:crossAx val="34900608"/>
        <c:crossesAt val="5"/>
        <c:auto val="1"/>
        <c:lblAlgn val="ctr"/>
        <c:lblOffset val="100"/>
        <c:noMultiLvlLbl val="0"/>
      </c:catAx>
      <c:valAx>
        <c:axId val="34900608"/>
        <c:scaling>
          <c:orientation val="minMax"/>
          <c:max val="25"/>
          <c:min val="5"/>
        </c:scaling>
        <c:delete val="0"/>
        <c:axPos val="l"/>
        <c:majorGridlines/>
        <c:title>
          <c:tx>
            <c:rich>
              <a:bodyPr/>
              <a:lstStyle/>
              <a:p>
                <a:pPr>
                  <a:defRPr sz="1619" b="1" i="0" u="none" strike="noStrike" baseline="0">
                    <a:solidFill>
                      <a:srgbClr val="000000"/>
                    </a:solidFill>
                    <a:latin typeface="Helvetica"/>
                    <a:ea typeface="Helvetica"/>
                    <a:cs typeface="Helvetica"/>
                  </a:defRPr>
                </a:pPr>
                <a:r>
                  <a:rPr lang="fi-FI" dirty="0" smtClean="0"/>
                  <a:t>DBI</a:t>
                </a:r>
                <a:endParaRPr lang="fi-FI" dirty="0"/>
              </a:p>
            </c:rich>
          </c:tx>
          <c:overlay val="0"/>
        </c:title>
        <c:numFmt formatCode="0.00" sourceLinked="1"/>
        <c:majorTickMark val="none"/>
        <c:minorTickMark val="none"/>
        <c:tickLblPos val="nextTo"/>
        <c:crossAx val="34899072"/>
        <c:crosses val="autoZero"/>
        <c:crossBetween val="between"/>
        <c:majorUnit val="5"/>
        <c:minorUnit val="1"/>
      </c:valAx>
      <c:spPr>
        <a:noFill/>
        <a:ln w="22852">
          <a:noFill/>
        </a:ln>
      </c:spPr>
    </c:plotArea>
    <c:legend>
      <c:legendPos val="r"/>
      <c:overlay val="0"/>
    </c:legend>
    <c:plotVisOnly val="1"/>
    <c:dispBlanksAs val="gap"/>
    <c:showDLblsOverMax val="0"/>
  </c:chart>
  <c:txPr>
    <a:bodyPr/>
    <a:lstStyle/>
    <a:p>
      <a:pPr>
        <a:defRPr sz="1619"/>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bar"/>
        <c:grouping val="clustered"/>
        <c:varyColors val="0"/>
        <c:ser>
          <c:idx val="0"/>
          <c:order val="0"/>
          <c:invertIfNegative val="0"/>
          <c:val>
            <c:numRef>
              <c:f>Taul1!$A$2:$N$2</c:f>
              <c:numCache>
                <c:formatCode>General</c:formatCode>
                <c:ptCount val="14"/>
                <c:pt idx="0">
                  <c:v>-0.55000000000000004</c:v>
                </c:pt>
                <c:pt idx="1">
                  <c:v>-0.52</c:v>
                </c:pt>
                <c:pt idx="2">
                  <c:v>-0.12</c:v>
                </c:pt>
                <c:pt idx="3">
                  <c:v>-0.01</c:v>
                </c:pt>
                <c:pt idx="4">
                  <c:v>0.2</c:v>
                </c:pt>
                <c:pt idx="5">
                  <c:v>0.21</c:v>
                </c:pt>
                <c:pt idx="6">
                  <c:v>0.23</c:v>
                </c:pt>
                <c:pt idx="7">
                  <c:v>0.25</c:v>
                </c:pt>
                <c:pt idx="8">
                  <c:v>0.3</c:v>
                </c:pt>
                <c:pt idx="9">
                  <c:v>0.39000000000000101</c:v>
                </c:pt>
                <c:pt idx="10">
                  <c:v>0.49</c:v>
                </c:pt>
                <c:pt idx="11">
                  <c:v>0.60000000000000098</c:v>
                </c:pt>
                <c:pt idx="12">
                  <c:v>0.8</c:v>
                </c:pt>
                <c:pt idx="13">
                  <c:v>1.0900000000000001</c:v>
                </c:pt>
              </c:numCache>
            </c:numRef>
          </c:val>
        </c:ser>
        <c:dLbls>
          <c:showLegendKey val="0"/>
          <c:showVal val="1"/>
          <c:showCatName val="0"/>
          <c:showSerName val="0"/>
          <c:showPercent val="0"/>
          <c:showBubbleSize val="0"/>
        </c:dLbls>
        <c:gapWidth val="150"/>
        <c:overlap val="-25"/>
        <c:axId val="79150464"/>
        <c:axId val="79160448"/>
      </c:barChart>
      <c:catAx>
        <c:axId val="79150464"/>
        <c:scaling>
          <c:orientation val="minMax"/>
        </c:scaling>
        <c:delete val="0"/>
        <c:axPos val="l"/>
        <c:majorTickMark val="none"/>
        <c:minorTickMark val="none"/>
        <c:tickLblPos val="none"/>
        <c:crossAx val="79160448"/>
        <c:crosses val="autoZero"/>
        <c:auto val="1"/>
        <c:lblAlgn val="ctr"/>
        <c:lblOffset val="100"/>
        <c:noMultiLvlLbl val="0"/>
      </c:catAx>
      <c:valAx>
        <c:axId val="79160448"/>
        <c:scaling>
          <c:orientation val="minMax"/>
        </c:scaling>
        <c:delete val="1"/>
        <c:axPos val="b"/>
        <c:numFmt formatCode="General" sourceLinked="1"/>
        <c:majorTickMark val="out"/>
        <c:minorTickMark val="none"/>
        <c:tickLblPos val="none"/>
        <c:crossAx val="79150464"/>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a:pPr>
            <a:endParaRPr lang="fi-FI"/>
          </a:p>
        </c:rich>
      </c:tx>
      <c:overlay val="0"/>
    </c:title>
    <c:autoTitleDeleted val="0"/>
    <c:plotArea>
      <c:layout/>
      <c:barChart>
        <c:barDir val="bar"/>
        <c:grouping val="clustered"/>
        <c:varyColors val="0"/>
        <c:ser>
          <c:idx val="0"/>
          <c:order val="0"/>
          <c:invertIfNegative val="0"/>
          <c:val>
            <c:numRef>
              <c:f>Taul1!$A$2:$N$2</c:f>
              <c:numCache>
                <c:formatCode>General</c:formatCode>
                <c:ptCount val="14"/>
                <c:pt idx="0">
                  <c:v>-15</c:v>
                </c:pt>
                <c:pt idx="1">
                  <c:v>-9</c:v>
                </c:pt>
                <c:pt idx="2">
                  <c:v>-4</c:v>
                </c:pt>
                <c:pt idx="3">
                  <c:v>-4</c:v>
                </c:pt>
                <c:pt idx="4">
                  <c:v>-2</c:v>
                </c:pt>
                <c:pt idx="5">
                  <c:v>1</c:v>
                </c:pt>
                <c:pt idx="6">
                  <c:v>6</c:v>
                </c:pt>
                <c:pt idx="7">
                  <c:v>7</c:v>
                </c:pt>
                <c:pt idx="8">
                  <c:v>8</c:v>
                </c:pt>
                <c:pt idx="9">
                  <c:v>8</c:v>
                </c:pt>
                <c:pt idx="10">
                  <c:v>9</c:v>
                </c:pt>
                <c:pt idx="11">
                  <c:v>15</c:v>
                </c:pt>
                <c:pt idx="12">
                  <c:v>17</c:v>
                </c:pt>
                <c:pt idx="13">
                  <c:v>20</c:v>
                </c:pt>
              </c:numCache>
            </c:numRef>
          </c:val>
        </c:ser>
        <c:dLbls>
          <c:showLegendKey val="0"/>
          <c:showVal val="1"/>
          <c:showCatName val="0"/>
          <c:showSerName val="0"/>
          <c:showPercent val="0"/>
          <c:showBubbleSize val="0"/>
        </c:dLbls>
        <c:gapWidth val="150"/>
        <c:overlap val="-25"/>
        <c:axId val="81772544"/>
        <c:axId val="81774080"/>
      </c:barChart>
      <c:catAx>
        <c:axId val="81772544"/>
        <c:scaling>
          <c:orientation val="minMax"/>
        </c:scaling>
        <c:delete val="0"/>
        <c:axPos val="l"/>
        <c:majorTickMark val="none"/>
        <c:minorTickMark val="none"/>
        <c:tickLblPos val="none"/>
        <c:crossAx val="81774080"/>
        <c:crosses val="autoZero"/>
        <c:auto val="1"/>
        <c:lblAlgn val="ctr"/>
        <c:lblOffset val="100"/>
        <c:noMultiLvlLbl val="0"/>
      </c:catAx>
      <c:valAx>
        <c:axId val="81774080"/>
        <c:scaling>
          <c:orientation val="minMax"/>
        </c:scaling>
        <c:delete val="1"/>
        <c:axPos val="b"/>
        <c:numFmt formatCode="General" sourceLinked="1"/>
        <c:majorTickMark val="out"/>
        <c:minorTickMark val="none"/>
        <c:tickLblPos val="none"/>
        <c:crossAx val="81772544"/>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bar"/>
        <c:grouping val="clustered"/>
        <c:varyColors val="0"/>
        <c:ser>
          <c:idx val="0"/>
          <c:order val="0"/>
          <c:invertIfNegative val="0"/>
          <c:val>
            <c:numRef>
              <c:f>Taul1!$A$2:$N$2</c:f>
              <c:numCache>
                <c:formatCode>General</c:formatCode>
                <c:ptCount val="14"/>
                <c:pt idx="0">
                  <c:v>-16</c:v>
                </c:pt>
                <c:pt idx="1">
                  <c:v>-5</c:v>
                </c:pt>
                <c:pt idx="2">
                  <c:v>-3</c:v>
                </c:pt>
                <c:pt idx="3">
                  <c:v>-1</c:v>
                </c:pt>
                <c:pt idx="4">
                  <c:v>2</c:v>
                </c:pt>
                <c:pt idx="5">
                  <c:v>3</c:v>
                </c:pt>
                <c:pt idx="6">
                  <c:v>5</c:v>
                </c:pt>
                <c:pt idx="7">
                  <c:v>5</c:v>
                </c:pt>
                <c:pt idx="8">
                  <c:v>6</c:v>
                </c:pt>
                <c:pt idx="9">
                  <c:v>9</c:v>
                </c:pt>
                <c:pt idx="10">
                  <c:v>10</c:v>
                </c:pt>
                <c:pt idx="11">
                  <c:v>11</c:v>
                </c:pt>
                <c:pt idx="12">
                  <c:v>16</c:v>
                </c:pt>
                <c:pt idx="13">
                  <c:v>20</c:v>
                </c:pt>
              </c:numCache>
            </c:numRef>
          </c:val>
        </c:ser>
        <c:dLbls>
          <c:showLegendKey val="0"/>
          <c:showVal val="1"/>
          <c:showCatName val="0"/>
          <c:showSerName val="0"/>
          <c:showPercent val="0"/>
          <c:showBubbleSize val="0"/>
        </c:dLbls>
        <c:gapWidth val="150"/>
        <c:overlap val="-25"/>
        <c:axId val="81890688"/>
        <c:axId val="81896576"/>
      </c:barChart>
      <c:catAx>
        <c:axId val="81890688"/>
        <c:scaling>
          <c:orientation val="minMax"/>
        </c:scaling>
        <c:delete val="0"/>
        <c:axPos val="l"/>
        <c:majorTickMark val="none"/>
        <c:minorTickMark val="none"/>
        <c:tickLblPos val="none"/>
        <c:crossAx val="81896576"/>
        <c:crosses val="autoZero"/>
        <c:auto val="1"/>
        <c:lblAlgn val="ctr"/>
        <c:lblOffset val="100"/>
        <c:noMultiLvlLbl val="0"/>
      </c:catAx>
      <c:valAx>
        <c:axId val="81896576"/>
        <c:scaling>
          <c:orientation val="minMax"/>
        </c:scaling>
        <c:delete val="1"/>
        <c:axPos val="b"/>
        <c:numFmt formatCode="General" sourceLinked="1"/>
        <c:majorTickMark val="out"/>
        <c:minorTickMark val="none"/>
        <c:tickLblPos val="none"/>
        <c:crossAx val="81890688"/>
        <c:crosses val="autoZero"/>
        <c:crossBetween val="between"/>
      </c:valAx>
    </c:plotArea>
    <c:plotVisOnly val="1"/>
    <c:dispBlanksAs val="gap"/>
    <c:showDLblsOverMax val="0"/>
  </c:chart>
  <c:externalData r:id="rId1">
    <c:autoUpdate val="0"/>
  </c:externalData>
</c:chartSpace>
</file>

<file path=ppt/drawings/_rels/drawing1.xml.rels><?xml version="1.0" encoding="UTF-8" standalone="yes"?>
<Relationships xmlns="http://schemas.openxmlformats.org/package/2006/relationships"><Relationship Id="rId1" Type="http://schemas.openxmlformats.org/officeDocument/2006/relationships/image" Target="../media/image2.emf"/></Relationships>
</file>

<file path=ppt/drawings/drawing1.xml><?xml version="1.0" encoding="utf-8"?>
<c:userShapes xmlns:c="http://schemas.openxmlformats.org/drawingml/2006/chart">
  <cdr:relSizeAnchor xmlns:cdr="http://schemas.openxmlformats.org/drawingml/2006/chartDrawing">
    <cdr:from>
      <cdr:x>0</cdr:x>
      <cdr:y>0</cdr:y>
    </cdr:from>
    <cdr:to>
      <cdr:x>1</cdr:x>
      <cdr:y>1</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8893652" cy="4988004"/>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0.40813</cdr:x>
      <cdr:y>0.14357</cdr:y>
    </cdr:from>
    <cdr:to>
      <cdr:x>0.53187</cdr:x>
      <cdr:y>0.36875</cdr:y>
    </cdr:to>
    <cdr:sp macro="" textlink="">
      <cdr:nvSpPr>
        <cdr:cNvPr id="2" name="Tekstiruutu 1"/>
        <cdr:cNvSpPr txBox="1"/>
      </cdr:nvSpPr>
      <cdr:spPr>
        <a:xfrm xmlns:a="http://schemas.openxmlformats.org/drawingml/2006/main">
          <a:off x="3016002" y="58300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fi-FI"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956050" y="0"/>
            <a:ext cx="3027363" cy="463550"/>
          </a:xfrm>
          <a:prstGeom prst="rect">
            <a:avLst/>
          </a:prstGeom>
        </p:spPr>
        <p:txBody>
          <a:bodyPr vert="horz" lIns="91440" tIns="45720" rIns="91440" bIns="45720" rtlCol="0"/>
          <a:lstStyle>
            <a:lvl1pPr algn="r">
              <a:defRPr sz="1200"/>
            </a:lvl1pPr>
          </a:lstStyle>
          <a:p>
            <a:fld id="{5C5D965E-A62C-42FA-86D5-EEA3D9628B14}" type="datetimeFigureOut">
              <a:rPr lang="fi-FI" smtClean="0"/>
              <a:pPr/>
              <a:t>1.7.2014</a:t>
            </a:fld>
            <a:endParaRPr lang="fi-FI"/>
          </a:p>
        </p:txBody>
      </p:sp>
      <p:sp>
        <p:nvSpPr>
          <p:cNvPr id="4" name="Alatunnisteen paikkamerkki 3"/>
          <p:cNvSpPr>
            <a:spLocks noGrp="1"/>
          </p:cNvSpPr>
          <p:nvPr>
            <p:ph type="ftr" sz="quarter" idx="2"/>
          </p:nvPr>
        </p:nvSpPr>
        <p:spPr>
          <a:xfrm>
            <a:off x="0" y="8805863"/>
            <a:ext cx="3027363" cy="463550"/>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956050" y="8805863"/>
            <a:ext cx="3027363" cy="463550"/>
          </a:xfrm>
          <a:prstGeom prst="rect">
            <a:avLst/>
          </a:prstGeom>
        </p:spPr>
        <p:txBody>
          <a:bodyPr vert="horz" lIns="91440" tIns="45720" rIns="91440" bIns="45720" rtlCol="0" anchor="b"/>
          <a:lstStyle>
            <a:lvl1pPr algn="r">
              <a:defRPr sz="1200"/>
            </a:lvl1pPr>
          </a:lstStyle>
          <a:p>
            <a:fld id="{0BE4F7A1-0EEC-442D-A745-213BDDA90739}" type="slidenum">
              <a:rPr lang="fi-FI" smtClean="0"/>
              <a:pPr/>
              <a:t>‹#›</a:t>
            </a:fld>
            <a:endParaRPr lang="fi-FI"/>
          </a:p>
        </p:txBody>
      </p:sp>
    </p:spTree>
    <p:extLst>
      <p:ext uri="{BB962C8B-B14F-4D97-AF65-F5344CB8AC3E}">
        <p14:creationId xmlns:p14="http://schemas.microsoft.com/office/powerpoint/2010/main" val="34799466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defTabSz="928688">
              <a:defRPr sz="1200"/>
            </a:lvl1pPr>
          </a:lstStyle>
          <a:p>
            <a:endParaRPr lang="en-US"/>
          </a:p>
        </p:txBody>
      </p:sp>
      <p:sp>
        <p:nvSpPr>
          <p:cNvPr id="8195" name="Rectangle 3"/>
          <p:cNvSpPr>
            <a:spLocks noGrp="1" noChangeArrowheads="1"/>
          </p:cNvSpPr>
          <p:nvPr>
            <p:ph type="dt" idx="1"/>
          </p:nvPr>
        </p:nvSpPr>
        <p:spPr bwMode="auto">
          <a:xfrm>
            <a:off x="395605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defTabSz="928688">
              <a:defRPr sz="1200"/>
            </a:lvl1pPr>
          </a:lstStyle>
          <a:p>
            <a:endParaRPr lang="en-US"/>
          </a:p>
        </p:txBody>
      </p:sp>
      <p:sp>
        <p:nvSpPr>
          <p:cNvPr id="8196"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98500" y="4403725"/>
            <a:ext cx="5588000" cy="41719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805863"/>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defTabSz="928688">
              <a:defRPr sz="1200"/>
            </a:lvl1pPr>
          </a:lstStyle>
          <a:p>
            <a:endParaRPr lang="en-US"/>
          </a:p>
        </p:txBody>
      </p:sp>
      <p:sp>
        <p:nvSpPr>
          <p:cNvPr id="8199" name="Rectangle 7"/>
          <p:cNvSpPr>
            <a:spLocks noGrp="1" noChangeArrowheads="1"/>
          </p:cNvSpPr>
          <p:nvPr>
            <p:ph type="sldNum" sz="quarter" idx="5"/>
          </p:nvPr>
        </p:nvSpPr>
        <p:spPr bwMode="auto">
          <a:xfrm>
            <a:off x="3956050" y="8805863"/>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defTabSz="928688">
              <a:defRPr sz="1200"/>
            </a:lvl1pPr>
          </a:lstStyle>
          <a:p>
            <a:fld id="{31DE5281-ACCE-4DA3-928F-A1710744807A}" type="slidenum">
              <a:rPr lang="en-US"/>
              <a:pPr/>
              <a:t>‹#›</a:t>
            </a:fld>
            <a:endParaRPr lang="en-US"/>
          </a:p>
        </p:txBody>
      </p:sp>
    </p:spTree>
    <p:extLst>
      <p:ext uri="{BB962C8B-B14F-4D97-AF65-F5344CB8AC3E}">
        <p14:creationId xmlns:p14="http://schemas.microsoft.com/office/powerpoint/2010/main" val="403272249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i-FI" dirty="0"/>
          </a:p>
        </p:txBody>
      </p:sp>
      <p:sp>
        <p:nvSpPr>
          <p:cNvPr id="4" name="Slide Number Placeholder 3"/>
          <p:cNvSpPr>
            <a:spLocks noGrp="1"/>
          </p:cNvSpPr>
          <p:nvPr>
            <p:ph type="sldNum" sz="quarter" idx="10"/>
          </p:nvPr>
        </p:nvSpPr>
        <p:spPr/>
        <p:txBody>
          <a:bodyPr/>
          <a:lstStyle/>
          <a:p>
            <a:fld id="{31DE5281-ACCE-4DA3-928F-A1710744807A}"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i-FI" dirty="0" smtClean="0"/>
              <a:t>Teksti ei</a:t>
            </a:r>
            <a:r>
              <a:rPr lang="fi-FI" baseline="0" dirty="0" smtClean="0"/>
              <a:t> näy kunnolla. Ota F-, p, ja </a:t>
            </a:r>
            <a:r>
              <a:rPr lang="fi-FI" baseline="0" dirty="0" err="1" smtClean="0"/>
              <a:t>eta</a:t>
            </a:r>
            <a:r>
              <a:rPr lang="fi-FI" baseline="0" dirty="0" smtClean="0"/>
              <a:t> -arvot pois. Siis kolme oikealla olevaa saraketta. Tee kuva jossa BDI ja AAQ-2, siis kaksi käyrää. Erilliselle dialle SCL –taulukko. Siihen vielä d-arvot</a:t>
            </a:r>
            <a:endParaRPr lang="fi-FI" dirty="0"/>
          </a:p>
        </p:txBody>
      </p:sp>
      <p:sp>
        <p:nvSpPr>
          <p:cNvPr id="4" name="Slide Number Placeholder 3"/>
          <p:cNvSpPr>
            <a:spLocks noGrp="1"/>
          </p:cNvSpPr>
          <p:nvPr>
            <p:ph type="sldNum" sz="quarter" idx="10"/>
          </p:nvPr>
        </p:nvSpPr>
        <p:spPr/>
        <p:txBody>
          <a:bodyPr/>
          <a:lstStyle/>
          <a:p>
            <a:fld id="{31DE5281-ACCE-4DA3-928F-A1710744807A}" type="slidenum">
              <a:rPr lang="en-US" smtClean="0"/>
              <a:pPr/>
              <a:t>16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i-FI" dirty="0" smtClean="0"/>
              <a:t>Oliko tämä </a:t>
            </a:r>
            <a:r>
              <a:rPr lang="fi-FI" dirty="0" err="1" smtClean="0"/>
              <a:t>Pre-</a:t>
            </a:r>
            <a:r>
              <a:rPr lang="fi-FI" dirty="0" smtClean="0"/>
              <a:t> </a:t>
            </a:r>
            <a:r>
              <a:rPr lang="fi-FI" dirty="0" err="1" smtClean="0"/>
              <a:t>F-up</a:t>
            </a:r>
            <a:r>
              <a:rPr lang="fi-FI" dirty="0" smtClean="0"/>
              <a:t> muutos?</a:t>
            </a:r>
            <a:endParaRPr lang="fi-FI" dirty="0"/>
          </a:p>
        </p:txBody>
      </p:sp>
      <p:sp>
        <p:nvSpPr>
          <p:cNvPr id="4" name="Slide Number Placeholder 3"/>
          <p:cNvSpPr>
            <a:spLocks noGrp="1"/>
          </p:cNvSpPr>
          <p:nvPr>
            <p:ph type="sldNum" sz="quarter" idx="10"/>
          </p:nvPr>
        </p:nvSpPr>
        <p:spPr/>
        <p:txBody>
          <a:bodyPr/>
          <a:lstStyle/>
          <a:p>
            <a:fld id="{31DE5281-ACCE-4DA3-928F-A1710744807A}"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03288" y="2130425"/>
            <a:ext cx="7772400" cy="1470025"/>
          </a:xfrm>
        </p:spPr>
        <p:txBody>
          <a:bodyPr/>
          <a:lstStyle>
            <a:lvl1pPr>
              <a:defRPr sz="4000"/>
            </a:lvl1pPr>
          </a:lstStyle>
          <a:p>
            <a:r>
              <a:rPr lang="fi-FI" smtClean="0"/>
              <a:t>Muokkaa perustyyl. napsautt.</a:t>
            </a:r>
            <a:endParaRPr lang="en-US"/>
          </a:p>
        </p:txBody>
      </p:sp>
      <p:sp>
        <p:nvSpPr>
          <p:cNvPr id="3075" name="Rectangle 3"/>
          <p:cNvSpPr>
            <a:spLocks noGrp="1" noChangeArrowheads="1"/>
          </p:cNvSpPr>
          <p:nvPr>
            <p:ph type="subTitle" idx="1"/>
          </p:nvPr>
        </p:nvSpPr>
        <p:spPr>
          <a:xfrm>
            <a:off x="1627188" y="3886200"/>
            <a:ext cx="6400800" cy="1752600"/>
          </a:xfrm>
        </p:spPr>
        <p:txBody>
          <a:bodyPr/>
          <a:lstStyle>
            <a:lvl1pPr marL="0" indent="0" algn="ctr">
              <a:buFont typeface="Wingdings" pitchFamily="2" charset="2"/>
              <a:buNone/>
              <a:defRPr/>
            </a:lvl1pPr>
          </a:lstStyle>
          <a:p>
            <a:r>
              <a:rPr lang="fi-FI" smtClean="0"/>
              <a:t>Muokkaa alaotsikon perustyyliä napsautt.</a:t>
            </a:r>
            <a:endParaRPr lang="en-US"/>
          </a:p>
        </p:txBody>
      </p:sp>
      <p:sp>
        <p:nvSpPr>
          <p:cNvPr id="3076" name="Rectangle 4"/>
          <p:cNvSpPr>
            <a:spLocks noGrp="1" noChangeArrowheads="1"/>
          </p:cNvSpPr>
          <p:nvPr>
            <p:ph type="dt" sz="half" idx="2"/>
          </p:nvPr>
        </p:nvSpPr>
        <p:spPr>
          <a:xfrm>
            <a:off x="611188" y="6453188"/>
            <a:ext cx="2133600" cy="476250"/>
          </a:xfrm>
        </p:spPr>
        <p:txBody>
          <a:bodyPr/>
          <a:lstStyle>
            <a:lvl1pPr>
              <a:defRPr/>
            </a:lvl1pPr>
          </a:lstStyle>
          <a:p>
            <a:fld id="{332C5352-CAD6-4F5F-AFBB-11D01C27C8C6}" type="datetime1">
              <a:rPr lang="en-GB"/>
              <a:pPr/>
              <a:t>01/07/2014</a:t>
            </a:fld>
            <a:endParaRPr lang="en-US"/>
          </a:p>
        </p:txBody>
      </p:sp>
      <p:sp>
        <p:nvSpPr>
          <p:cNvPr id="3077" name="Rectangle 5"/>
          <p:cNvSpPr>
            <a:spLocks noGrp="1" noChangeArrowheads="1"/>
          </p:cNvSpPr>
          <p:nvPr>
            <p:ph type="ftr" sz="quarter" idx="3"/>
          </p:nvPr>
        </p:nvSpPr>
        <p:spPr>
          <a:xfrm>
            <a:off x="3276600" y="6453188"/>
            <a:ext cx="3038475"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831013" y="6453188"/>
            <a:ext cx="2133600" cy="476250"/>
          </a:xfrm>
        </p:spPr>
        <p:txBody>
          <a:bodyPr/>
          <a:lstStyle>
            <a:lvl1pPr>
              <a:defRPr/>
            </a:lvl1pPr>
          </a:lstStyle>
          <a:p>
            <a:fld id="{18A64864-0C30-4360-A05D-55D2C85513FB}" type="slidenum">
              <a:rPr lang="en-US"/>
              <a:pPr/>
              <a:t>‹#›</a:t>
            </a:fld>
            <a:endParaRPr lang="en-US"/>
          </a:p>
        </p:txBody>
      </p:sp>
      <p:pic>
        <p:nvPicPr>
          <p:cNvPr id="3080" name="Picture 8" descr="TUMMAP~1"/>
          <p:cNvPicPr>
            <a:picLocks noChangeAspect="1" noChangeArrowheads="1"/>
          </p:cNvPicPr>
          <p:nvPr/>
        </p:nvPicPr>
        <p:blipFill>
          <a:blip r:embed="rId2" cstate="print"/>
          <a:srcRect/>
          <a:stretch>
            <a:fillRect/>
          </a:stretch>
        </p:blipFill>
        <p:spPr bwMode="auto">
          <a:xfrm>
            <a:off x="0" y="0"/>
            <a:ext cx="438150" cy="6858000"/>
          </a:xfrm>
          <a:prstGeom prst="rect">
            <a:avLst/>
          </a:prstGeom>
          <a:noFill/>
        </p:spPr>
      </p:pic>
      <p:sp>
        <p:nvSpPr>
          <p:cNvPr id="3081" name="Rectangle 9"/>
          <p:cNvSpPr>
            <a:spLocks noChangeArrowheads="1"/>
          </p:cNvSpPr>
          <p:nvPr/>
        </p:nvSpPr>
        <p:spPr bwMode="auto">
          <a:xfrm>
            <a:off x="0" y="1588"/>
            <a:ext cx="9144000" cy="6856412"/>
          </a:xfrm>
          <a:prstGeom prst="rect">
            <a:avLst/>
          </a:prstGeom>
          <a:noFill/>
          <a:ln w="12700">
            <a:solidFill>
              <a:srgbClr val="0000CC"/>
            </a:solidFill>
            <a:miter lim="800000"/>
            <a:headEnd/>
            <a:tailEnd/>
          </a:ln>
          <a:effectLst/>
        </p:spPr>
        <p:txBody>
          <a:bodyPr wrap="none" anchor="ctr"/>
          <a:lstStyle/>
          <a:p>
            <a:endParaRPr lang="fi-FI"/>
          </a:p>
        </p:txBody>
      </p:sp>
      <p:sp>
        <p:nvSpPr>
          <p:cNvPr id="3083" name="Text Box 11"/>
          <p:cNvSpPr txBox="1">
            <a:spLocks noChangeArrowheads="1"/>
          </p:cNvSpPr>
          <p:nvPr userDrawn="1"/>
        </p:nvSpPr>
        <p:spPr bwMode="auto">
          <a:xfrm>
            <a:off x="549275" y="101600"/>
            <a:ext cx="3308350" cy="366713"/>
          </a:xfrm>
          <a:prstGeom prst="rect">
            <a:avLst/>
          </a:prstGeom>
          <a:noFill/>
          <a:ln w="9525">
            <a:noFill/>
            <a:miter lim="800000"/>
            <a:headEnd/>
            <a:tailEnd/>
          </a:ln>
          <a:effectLst/>
        </p:spPr>
        <p:txBody>
          <a:bodyPr wrap="none" lIns="91365" tIns="45683" rIns="91365" bIns="45683">
            <a:spAutoFit/>
          </a:bodyPr>
          <a:lstStyle/>
          <a:p>
            <a:pPr eaLnBrk="0" hangingPunct="0"/>
            <a:r>
              <a:rPr lang="fi-FI">
                <a:solidFill>
                  <a:srgbClr val="000099"/>
                </a:solidFill>
                <a:latin typeface="Helvetica" pitchFamily="34" charset="0"/>
              </a:rPr>
              <a:t>UNIVERSITY OF JYVÄSKYLÄ</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fi-FI"/>
          </a:p>
        </p:txBody>
      </p:sp>
      <p:sp>
        <p:nvSpPr>
          <p:cNvPr id="3" name="Vertical Text Placeholder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Date Placeholder 3"/>
          <p:cNvSpPr>
            <a:spLocks noGrp="1"/>
          </p:cNvSpPr>
          <p:nvPr>
            <p:ph type="dt" sz="half" idx="10"/>
          </p:nvPr>
        </p:nvSpPr>
        <p:spPr/>
        <p:txBody>
          <a:bodyPr/>
          <a:lstStyle>
            <a:lvl1pPr>
              <a:defRPr/>
            </a:lvl1pPr>
          </a:lstStyle>
          <a:p>
            <a:fld id="{A9ABFB84-D1D0-4F0C-B7BA-4B6854C271CE}" type="datetime1">
              <a:rPr lang="en-GB"/>
              <a:pPr/>
              <a:t>01/07/2014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A843FAC-7601-42EF-8A1D-9CD5CD9B8F3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5450" y="485775"/>
            <a:ext cx="1982788" cy="5751513"/>
          </a:xfrm>
        </p:spPr>
        <p:txBody>
          <a:bodyPr vert="eaVert"/>
          <a:lstStyle/>
          <a:p>
            <a:r>
              <a:rPr lang="fi-FI" smtClean="0"/>
              <a:t>Muokkaa perustyyl. napsautt.</a:t>
            </a:r>
            <a:endParaRPr lang="fi-FI"/>
          </a:p>
        </p:txBody>
      </p:sp>
      <p:sp>
        <p:nvSpPr>
          <p:cNvPr id="3" name="Vertical Text Placeholder 2"/>
          <p:cNvSpPr>
            <a:spLocks noGrp="1"/>
          </p:cNvSpPr>
          <p:nvPr>
            <p:ph type="body" orient="vert" idx="1"/>
          </p:nvPr>
        </p:nvSpPr>
        <p:spPr>
          <a:xfrm>
            <a:off x="827088" y="485775"/>
            <a:ext cx="5795962" cy="5751513"/>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Date Placeholder 3"/>
          <p:cNvSpPr>
            <a:spLocks noGrp="1"/>
          </p:cNvSpPr>
          <p:nvPr>
            <p:ph type="dt" sz="half" idx="10"/>
          </p:nvPr>
        </p:nvSpPr>
        <p:spPr/>
        <p:txBody>
          <a:bodyPr/>
          <a:lstStyle>
            <a:lvl1pPr>
              <a:defRPr/>
            </a:lvl1pPr>
          </a:lstStyle>
          <a:p>
            <a:fld id="{9A424760-59DF-421E-B6B7-D3803041F061}" type="datetime1">
              <a:rPr lang="en-GB"/>
              <a:pPr/>
              <a:t>01/07/2014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374547C-71F5-4B23-9251-29884B4590B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fi-FI"/>
          </a:p>
        </p:txBody>
      </p:sp>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Date Placeholder 3"/>
          <p:cNvSpPr>
            <a:spLocks noGrp="1"/>
          </p:cNvSpPr>
          <p:nvPr>
            <p:ph type="dt" sz="half" idx="10"/>
          </p:nvPr>
        </p:nvSpPr>
        <p:spPr/>
        <p:txBody>
          <a:bodyPr/>
          <a:lstStyle>
            <a:lvl1pPr>
              <a:defRPr/>
            </a:lvl1pPr>
          </a:lstStyle>
          <a:p>
            <a:fld id="{05CF700D-7C02-4B97-B21F-ED11CEC06CEC}" type="datetime1">
              <a:rPr lang="en-GB"/>
              <a:pPr/>
              <a:t>01/07/2014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63BF217-F644-421C-A4EB-01C43705AA2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lvl1pPr>
              <a:defRPr/>
            </a:lvl1pPr>
          </a:lstStyle>
          <a:p>
            <a:fld id="{520D12EA-20C2-45DA-9352-46DA5C429C47}" type="datetime1">
              <a:rPr lang="en-GB"/>
              <a:pPr/>
              <a:t>01/07/2014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6D6323-6B47-41D9-8135-8429D15883B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fi-FI"/>
          </a:p>
        </p:txBody>
      </p:sp>
      <p:sp>
        <p:nvSpPr>
          <p:cNvPr id="3" name="Content Placeholder 2"/>
          <p:cNvSpPr>
            <a:spLocks noGrp="1"/>
          </p:cNvSpPr>
          <p:nvPr>
            <p:ph sz="half" idx="1"/>
          </p:nvPr>
        </p:nvSpPr>
        <p:spPr>
          <a:xfrm>
            <a:off x="827088" y="1773238"/>
            <a:ext cx="3889375" cy="4464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Content Placeholder 3"/>
          <p:cNvSpPr>
            <a:spLocks noGrp="1"/>
          </p:cNvSpPr>
          <p:nvPr>
            <p:ph sz="half" idx="2"/>
          </p:nvPr>
        </p:nvSpPr>
        <p:spPr>
          <a:xfrm>
            <a:off x="4868863" y="1773238"/>
            <a:ext cx="3889375" cy="4464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Date Placeholder 4"/>
          <p:cNvSpPr>
            <a:spLocks noGrp="1"/>
          </p:cNvSpPr>
          <p:nvPr>
            <p:ph type="dt" sz="half" idx="10"/>
          </p:nvPr>
        </p:nvSpPr>
        <p:spPr/>
        <p:txBody>
          <a:bodyPr/>
          <a:lstStyle>
            <a:lvl1pPr>
              <a:defRPr/>
            </a:lvl1pPr>
          </a:lstStyle>
          <a:p>
            <a:fld id="{64B25768-BD94-4736-ABA3-4CC5AA25A539}" type="datetime1">
              <a:rPr lang="en-GB"/>
              <a:pPr/>
              <a:t>01/07/2014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D325493-549E-4849-A7C4-ED4B6AA59FB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i-FI" smtClean="0"/>
              <a:t>Muokkaa perustyyl. napsautt.</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Date Placeholder 6"/>
          <p:cNvSpPr>
            <a:spLocks noGrp="1"/>
          </p:cNvSpPr>
          <p:nvPr>
            <p:ph type="dt" sz="half" idx="10"/>
          </p:nvPr>
        </p:nvSpPr>
        <p:spPr/>
        <p:txBody>
          <a:bodyPr/>
          <a:lstStyle>
            <a:lvl1pPr>
              <a:defRPr/>
            </a:lvl1pPr>
          </a:lstStyle>
          <a:p>
            <a:fld id="{0A13B866-F7F4-4DBB-BA36-3220ED382D79}" type="datetime1">
              <a:rPr lang="en-GB"/>
              <a:pPr/>
              <a:t>01/07/2014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FD93937-BE39-45D8-B84E-A727B28D8A6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fi-FI"/>
          </a:p>
        </p:txBody>
      </p:sp>
      <p:sp>
        <p:nvSpPr>
          <p:cNvPr id="3" name="Date Placeholder 2"/>
          <p:cNvSpPr>
            <a:spLocks noGrp="1"/>
          </p:cNvSpPr>
          <p:nvPr>
            <p:ph type="dt" sz="half" idx="10"/>
          </p:nvPr>
        </p:nvSpPr>
        <p:spPr/>
        <p:txBody>
          <a:bodyPr/>
          <a:lstStyle>
            <a:lvl1pPr>
              <a:defRPr/>
            </a:lvl1pPr>
          </a:lstStyle>
          <a:p>
            <a:fld id="{0D36DCD7-06CC-438B-A2B7-8FAE5DCAF9AE}" type="datetime1">
              <a:rPr lang="en-GB"/>
              <a:pPr/>
              <a:t>01/07/2014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A8AA475-2E1F-43DA-A309-AAE7C6FB065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BC76A3F-A7B9-4D8E-B072-653BF9EF1426}" type="datetime1">
              <a:rPr lang="en-GB"/>
              <a:pPr/>
              <a:t>01/07/2014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4E32B79-2BF2-4E2C-AF1F-A2BA980157E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lvl1pPr>
              <a:defRPr/>
            </a:lvl1pPr>
          </a:lstStyle>
          <a:p>
            <a:fld id="{528BCC1B-351B-48C8-B462-303205102593}" type="datetime1">
              <a:rPr lang="en-GB"/>
              <a:pPr/>
              <a:t>01/07/2014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A382CC8-EBB7-426E-9032-79106A0164D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fi-F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lvl1pPr>
              <a:defRPr/>
            </a:lvl1pPr>
          </a:lstStyle>
          <a:p>
            <a:fld id="{330334A1-DD70-46AF-9A59-7A4D9EB93320}" type="datetime1">
              <a:rPr lang="en-GB"/>
              <a:pPr/>
              <a:t>01/07/2014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9955856-4C9A-4B01-826C-4C2A186059B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2" name="Picture 8" descr="TUMMAP~1"/>
          <p:cNvPicPr>
            <a:picLocks noChangeAspect="1" noChangeArrowheads="1"/>
          </p:cNvPicPr>
          <p:nvPr/>
        </p:nvPicPr>
        <p:blipFill>
          <a:blip r:embed="rId13" cstate="print"/>
          <a:srcRect/>
          <a:stretch>
            <a:fillRect/>
          </a:stretch>
        </p:blipFill>
        <p:spPr bwMode="auto">
          <a:xfrm>
            <a:off x="0" y="0"/>
            <a:ext cx="438150" cy="6858000"/>
          </a:xfrm>
          <a:prstGeom prst="rect">
            <a:avLst/>
          </a:prstGeom>
          <a:noFill/>
        </p:spPr>
      </p:pic>
      <p:sp>
        <p:nvSpPr>
          <p:cNvPr id="1026" name="Rectangle 2"/>
          <p:cNvSpPr>
            <a:spLocks noGrp="1" noChangeArrowheads="1"/>
          </p:cNvSpPr>
          <p:nvPr>
            <p:ph type="title"/>
          </p:nvPr>
        </p:nvSpPr>
        <p:spPr bwMode="auto">
          <a:xfrm>
            <a:off x="827088" y="485775"/>
            <a:ext cx="7921625"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i-FI" smtClean="0"/>
              <a:t>Muokkaa perustyyl. napsautt.</a:t>
            </a:r>
            <a:endParaRPr lang="en-US" smtClean="0"/>
          </a:p>
        </p:txBody>
      </p:sp>
      <p:sp>
        <p:nvSpPr>
          <p:cNvPr id="1027" name="Rectangle 3"/>
          <p:cNvSpPr>
            <a:spLocks noGrp="1" noChangeArrowheads="1"/>
          </p:cNvSpPr>
          <p:nvPr>
            <p:ph type="body" idx="1"/>
          </p:nvPr>
        </p:nvSpPr>
        <p:spPr bwMode="auto">
          <a:xfrm>
            <a:off x="827088" y="1773238"/>
            <a:ext cx="7931150" cy="4464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028" name="Rectangle 4"/>
          <p:cNvSpPr>
            <a:spLocks noGrp="1" noChangeArrowheads="1"/>
          </p:cNvSpPr>
          <p:nvPr>
            <p:ph type="dt" sz="half" idx="2"/>
          </p:nvPr>
        </p:nvSpPr>
        <p:spPr bwMode="auto">
          <a:xfrm>
            <a:off x="638175" y="640873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fld id="{9E6090BF-61E1-478E-A86B-DAAFA121B11B}" type="datetime1">
              <a:rPr lang="en-GB"/>
              <a:pPr/>
              <a:t>01/07/2014</a:t>
            </a:fld>
            <a:endParaRPr lang="en-US"/>
          </a:p>
        </p:txBody>
      </p:sp>
      <p:sp>
        <p:nvSpPr>
          <p:cNvPr id="1029" name="Rectangle 5"/>
          <p:cNvSpPr>
            <a:spLocks noGrp="1" noChangeArrowheads="1"/>
          </p:cNvSpPr>
          <p:nvPr>
            <p:ph type="ftr" sz="quarter" idx="3"/>
          </p:nvPr>
        </p:nvSpPr>
        <p:spPr bwMode="auto">
          <a:xfrm>
            <a:off x="3276600" y="6408738"/>
            <a:ext cx="316706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030" name="Rectangle 6"/>
          <p:cNvSpPr>
            <a:spLocks noGrp="1" noChangeArrowheads="1"/>
          </p:cNvSpPr>
          <p:nvPr>
            <p:ph type="sldNum" sz="quarter" idx="4"/>
          </p:nvPr>
        </p:nvSpPr>
        <p:spPr bwMode="auto">
          <a:xfrm>
            <a:off x="6902450" y="640873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A5DAFF12-BF36-4CB7-96D3-47068E1E0279}" type="slidenum">
              <a:rPr lang="en-US"/>
              <a:pPr/>
              <a:t>‹#›</a:t>
            </a:fld>
            <a:endParaRPr lang="en-US"/>
          </a:p>
        </p:txBody>
      </p:sp>
      <p:sp>
        <p:nvSpPr>
          <p:cNvPr id="1033" name="Rectangle 9"/>
          <p:cNvSpPr>
            <a:spLocks noChangeArrowheads="1"/>
          </p:cNvSpPr>
          <p:nvPr/>
        </p:nvSpPr>
        <p:spPr bwMode="auto">
          <a:xfrm>
            <a:off x="0" y="1588"/>
            <a:ext cx="9144000" cy="6856412"/>
          </a:xfrm>
          <a:prstGeom prst="rect">
            <a:avLst/>
          </a:prstGeom>
          <a:noFill/>
          <a:ln w="12700">
            <a:solidFill>
              <a:srgbClr val="0000CC"/>
            </a:solidFill>
            <a:miter lim="800000"/>
            <a:headEnd/>
            <a:tailEnd/>
          </a:ln>
          <a:effectLst/>
        </p:spPr>
        <p:txBody>
          <a:bodyPr wrap="none" anchor="ctr"/>
          <a:lstStyle/>
          <a:p>
            <a:endParaRPr lang="fi-FI"/>
          </a:p>
        </p:txBody>
      </p:sp>
      <p:sp>
        <p:nvSpPr>
          <p:cNvPr id="1034" name="Text Box 10"/>
          <p:cNvSpPr txBox="1">
            <a:spLocks noChangeArrowheads="1"/>
          </p:cNvSpPr>
          <p:nvPr/>
        </p:nvSpPr>
        <p:spPr bwMode="auto">
          <a:xfrm>
            <a:off x="549275" y="101600"/>
            <a:ext cx="3308350" cy="366713"/>
          </a:xfrm>
          <a:prstGeom prst="rect">
            <a:avLst/>
          </a:prstGeom>
          <a:noFill/>
          <a:ln w="9525">
            <a:noFill/>
            <a:miter lim="800000"/>
            <a:headEnd/>
            <a:tailEnd/>
          </a:ln>
          <a:effectLst/>
        </p:spPr>
        <p:txBody>
          <a:bodyPr wrap="none" lIns="91365" tIns="45683" rIns="91365" bIns="45683">
            <a:spAutoFit/>
          </a:bodyPr>
          <a:lstStyle/>
          <a:p>
            <a:pPr eaLnBrk="0" hangingPunct="0"/>
            <a:r>
              <a:rPr lang="fi-FI">
                <a:solidFill>
                  <a:srgbClr val="000099"/>
                </a:solidFill>
                <a:latin typeface="Helvetica" pitchFamily="34" charset="0"/>
              </a:rPr>
              <a:t>UNIVERSITY OF JYVÄSKYLÄ</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3200" b="1">
          <a:solidFill>
            <a:srgbClr val="000099"/>
          </a:solidFill>
          <a:latin typeface="+mj-lt"/>
          <a:ea typeface="+mj-ea"/>
          <a:cs typeface="+mj-cs"/>
        </a:defRPr>
      </a:lvl1pPr>
      <a:lvl2pPr algn="ctr" rtl="0" eaLnBrk="1" fontAlgn="base" hangingPunct="1">
        <a:spcBef>
          <a:spcPct val="0"/>
        </a:spcBef>
        <a:spcAft>
          <a:spcPct val="0"/>
        </a:spcAft>
        <a:defRPr sz="3200" b="1">
          <a:solidFill>
            <a:srgbClr val="000099"/>
          </a:solidFill>
          <a:latin typeface="Helvetica" pitchFamily="34" charset="0"/>
          <a:cs typeface="Arial" charset="0"/>
        </a:defRPr>
      </a:lvl2pPr>
      <a:lvl3pPr algn="ctr" rtl="0" eaLnBrk="1" fontAlgn="base" hangingPunct="1">
        <a:spcBef>
          <a:spcPct val="0"/>
        </a:spcBef>
        <a:spcAft>
          <a:spcPct val="0"/>
        </a:spcAft>
        <a:defRPr sz="3200" b="1">
          <a:solidFill>
            <a:srgbClr val="000099"/>
          </a:solidFill>
          <a:latin typeface="Helvetica" pitchFamily="34" charset="0"/>
          <a:cs typeface="Arial" charset="0"/>
        </a:defRPr>
      </a:lvl3pPr>
      <a:lvl4pPr algn="ctr" rtl="0" eaLnBrk="1" fontAlgn="base" hangingPunct="1">
        <a:spcBef>
          <a:spcPct val="0"/>
        </a:spcBef>
        <a:spcAft>
          <a:spcPct val="0"/>
        </a:spcAft>
        <a:defRPr sz="3200" b="1">
          <a:solidFill>
            <a:srgbClr val="000099"/>
          </a:solidFill>
          <a:latin typeface="Helvetica" pitchFamily="34" charset="0"/>
          <a:cs typeface="Arial" charset="0"/>
        </a:defRPr>
      </a:lvl4pPr>
      <a:lvl5pPr algn="ctr" rtl="0" eaLnBrk="1" fontAlgn="base" hangingPunct="1">
        <a:spcBef>
          <a:spcPct val="0"/>
        </a:spcBef>
        <a:spcAft>
          <a:spcPct val="0"/>
        </a:spcAft>
        <a:defRPr sz="3200" b="1">
          <a:solidFill>
            <a:srgbClr val="000099"/>
          </a:solidFill>
          <a:latin typeface="Helvetica" pitchFamily="34" charset="0"/>
          <a:cs typeface="Arial" charset="0"/>
        </a:defRPr>
      </a:lvl5pPr>
      <a:lvl6pPr marL="457200" algn="ctr" rtl="0" eaLnBrk="1" fontAlgn="base" hangingPunct="1">
        <a:spcBef>
          <a:spcPct val="0"/>
        </a:spcBef>
        <a:spcAft>
          <a:spcPct val="0"/>
        </a:spcAft>
        <a:defRPr sz="3200" b="1">
          <a:solidFill>
            <a:srgbClr val="000099"/>
          </a:solidFill>
          <a:latin typeface="Helvetica" pitchFamily="34" charset="0"/>
          <a:cs typeface="Arial" charset="0"/>
        </a:defRPr>
      </a:lvl6pPr>
      <a:lvl7pPr marL="914400" algn="ctr" rtl="0" eaLnBrk="1" fontAlgn="base" hangingPunct="1">
        <a:spcBef>
          <a:spcPct val="0"/>
        </a:spcBef>
        <a:spcAft>
          <a:spcPct val="0"/>
        </a:spcAft>
        <a:defRPr sz="3200" b="1">
          <a:solidFill>
            <a:srgbClr val="000099"/>
          </a:solidFill>
          <a:latin typeface="Helvetica" pitchFamily="34" charset="0"/>
          <a:cs typeface="Arial" charset="0"/>
        </a:defRPr>
      </a:lvl7pPr>
      <a:lvl8pPr marL="1371600" algn="ctr" rtl="0" eaLnBrk="1" fontAlgn="base" hangingPunct="1">
        <a:spcBef>
          <a:spcPct val="0"/>
        </a:spcBef>
        <a:spcAft>
          <a:spcPct val="0"/>
        </a:spcAft>
        <a:defRPr sz="3200" b="1">
          <a:solidFill>
            <a:srgbClr val="000099"/>
          </a:solidFill>
          <a:latin typeface="Helvetica" pitchFamily="34" charset="0"/>
          <a:cs typeface="Arial" charset="0"/>
        </a:defRPr>
      </a:lvl8pPr>
      <a:lvl9pPr marL="1828800" algn="ctr" rtl="0" eaLnBrk="1" fontAlgn="base" hangingPunct="1">
        <a:spcBef>
          <a:spcPct val="0"/>
        </a:spcBef>
        <a:spcAft>
          <a:spcPct val="0"/>
        </a:spcAft>
        <a:defRPr sz="3200" b="1">
          <a:solidFill>
            <a:srgbClr val="000099"/>
          </a:solidFill>
          <a:latin typeface="Helvetica" pitchFamily="34" charset="0"/>
          <a:cs typeface="Arial" charset="0"/>
        </a:defRPr>
      </a:lvl9pPr>
    </p:titleStyle>
    <p:bodyStyle>
      <a:lvl1pPr marL="342900" indent="-342900" algn="l" rtl="0" eaLnBrk="1" fontAlgn="base" hangingPunct="1">
        <a:spcBef>
          <a:spcPct val="20000"/>
        </a:spcBef>
        <a:spcAft>
          <a:spcPct val="0"/>
        </a:spcAft>
        <a:buClr>
          <a:srgbClr val="000099"/>
        </a:buClr>
        <a:buSzPct val="85000"/>
        <a:buFont typeface="Wingdings" pitchFamily="2" charset="2"/>
        <a:buChar char="n"/>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03288" y="1916833"/>
            <a:ext cx="7772400" cy="1683618"/>
          </a:xfrm>
        </p:spPr>
        <p:txBody>
          <a:bodyPr/>
          <a:lstStyle/>
          <a:p>
            <a:r>
              <a:rPr lang="en-GB" sz="2800" dirty="0" smtClean="0"/>
              <a:t/>
            </a:r>
            <a:br>
              <a:rPr lang="en-GB" sz="2800" dirty="0" smtClean="0"/>
            </a:br>
            <a:r>
              <a:rPr lang="en-US" sz="2400" dirty="0"/>
              <a:t>Pilot Implementation of Acceptance and Commitment Therapy in sign language: </a:t>
            </a:r>
            <a:r>
              <a:rPr lang="en-US" sz="2400" dirty="0" smtClean="0"/>
              <a:t/>
            </a:r>
            <a:br>
              <a:rPr lang="en-US" sz="2400" dirty="0" smtClean="0"/>
            </a:br>
            <a:r>
              <a:rPr lang="en-US" sz="2400" dirty="0" smtClean="0"/>
              <a:t>Training </a:t>
            </a:r>
            <a:r>
              <a:rPr lang="en-US" sz="2400" dirty="0"/>
              <a:t>counselors to apply ACT </a:t>
            </a:r>
            <a:r>
              <a:rPr lang="en-US" sz="2400" dirty="0" smtClean="0"/>
              <a:t/>
            </a:r>
            <a:br>
              <a:rPr lang="en-US" sz="2400" dirty="0" smtClean="0"/>
            </a:br>
            <a:r>
              <a:rPr lang="en-US" sz="2400" dirty="0" smtClean="0"/>
              <a:t>using </a:t>
            </a:r>
            <a:r>
              <a:rPr lang="en-US" sz="2400" dirty="0"/>
              <a:t>sign language</a:t>
            </a:r>
            <a:r>
              <a:rPr lang="fi-FI" sz="2400" dirty="0"/>
              <a:t/>
            </a:r>
            <a:br>
              <a:rPr lang="fi-FI" sz="2400" dirty="0"/>
            </a:br>
            <a:endParaRPr lang="fi-FI" sz="2400" dirty="0"/>
          </a:p>
        </p:txBody>
      </p:sp>
      <p:sp>
        <p:nvSpPr>
          <p:cNvPr id="2051" name="Rectangle 3"/>
          <p:cNvSpPr>
            <a:spLocks noGrp="1" noChangeArrowheads="1"/>
          </p:cNvSpPr>
          <p:nvPr>
            <p:ph type="subTitle" idx="1"/>
          </p:nvPr>
        </p:nvSpPr>
        <p:spPr/>
        <p:txBody>
          <a:bodyPr/>
          <a:lstStyle/>
          <a:p>
            <a:endParaRPr lang="fi-FI" sz="1800" dirty="0" smtClean="0"/>
          </a:p>
          <a:p>
            <a:r>
              <a:rPr lang="fi-FI" sz="1800" dirty="0"/>
              <a:t>Raimo </a:t>
            </a:r>
            <a:r>
              <a:rPr lang="fi-FI" sz="1800" dirty="0" smtClean="0"/>
              <a:t>Lappalainen</a:t>
            </a:r>
            <a:r>
              <a:rPr lang="fi-FI" sz="1800" dirty="0"/>
              <a:t> </a:t>
            </a:r>
            <a:r>
              <a:rPr lang="fi-FI" sz="1800" dirty="0" smtClean="0"/>
              <a:t>&amp; Leena Hassinen, </a:t>
            </a:r>
          </a:p>
          <a:p>
            <a:r>
              <a:rPr lang="en-GB" sz="1800" dirty="0" smtClean="0"/>
              <a:t>Department of Psychology, </a:t>
            </a:r>
          </a:p>
          <a:p>
            <a:r>
              <a:rPr lang="en-GB" sz="1800" dirty="0" smtClean="0"/>
              <a:t>University of </a:t>
            </a:r>
            <a:r>
              <a:rPr lang="en-GB" sz="1800" dirty="0" err="1" smtClean="0"/>
              <a:t>Jyväskylä</a:t>
            </a:r>
            <a:r>
              <a:rPr lang="en-GB" sz="1800" dirty="0" smtClean="0"/>
              <a:t>, </a:t>
            </a:r>
          </a:p>
          <a:p>
            <a:r>
              <a:rPr lang="en-GB" sz="1800" dirty="0" smtClean="0"/>
              <a:t>Finland</a:t>
            </a:r>
            <a:endParaRPr lang="fi-FI" sz="1800" dirty="0" smtClean="0"/>
          </a:p>
          <a:p>
            <a:r>
              <a:rPr lang="en-GB" sz="1800" dirty="0" smtClean="0"/>
              <a:t>	</a:t>
            </a:r>
            <a:endParaRPr lang="fi-FI"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Baseline</a:t>
            </a:r>
            <a:endParaRPr lang="fi-FI" dirty="0"/>
          </a:p>
        </p:txBody>
      </p:sp>
      <p:sp>
        <p:nvSpPr>
          <p:cNvPr id="3" name="Sisällön paikkamerkki 2"/>
          <p:cNvSpPr>
            <a:spLocks noGrp="1"/>
          </p:cNvSpPr>
          <p:nvPr>
            <p:ph idx="1"/>
          </p:nvPr>
        </p:nvSpPr>
        <p:spPr>
          <a:xfrm>
            <a:off x="899592" y="1484784"/>
            <a:ext cx="7931150" cy="4464050"/>
          </a:xfrm>
        </p:spPr>
        <p:txBody>
          <a:bodyPr/>
          <a:lstStyle/>
          <a:p>
            <a:r>
              <a:rPr lang="en-US" dirty="0"/>
              <a:t>According to the BDI at the beginning of the intervention all clients except one (94%, n=15) reported at least mild depression symptoms (BDI higher than 9), and 69% (n=11) reported at least moderate level of depressive symptoms. </a:t>
            </a:r>
            <a:endParaRPr lang="en-US" dirty="0" smtClean="0"/>
          </a:p>
          <a:p>
            <a:r>
              <a:rPr lang="en-US" dirty="0" smtClean="0"/>
              <a:t>The </a:t>
            </a:r>
            <a:r>
              <a:rPr lang="en-US" dirty="0"/>
              <a:t>mean of the SCL-90 GSI score observed in this study (m = 1.37, </a:t>
            </a:r>
            <a:r>
              <a:rPr lang="en-US" dirty="0" err="1"/>
              <a:t>sd</a:t>
            </a:r>
            <a:r>
              <a:rPr lang="en-US" dirty="0"/>
              <a:t> = </a:t>
            </a:r>
            <a:r>
              <a:rPr lang="en-US" dirty="0" smtClean="0"/>
              <a:t>0.57) </a:t>
            </a:r>
            <a:r>
              <a:rPr lang="en-US" dirty="0"/>
              <a:t>was close to the level observed in the Finnish psychiatric outpatient population (m = 1.56, </a:t>
            </a:r>
            <a:r>
              <a:rPr lang="en-US" dirty="0" err="1"/>
              <a:t>sd</a:t>
            </a:r>
            <a:r>
              <a:rPr lang="en-US" dirty="0"/>
              <a:t> = 0.61, </a:t>
            </a:r>
            <a:r>
              <a:rPr lang="en-US" dirty="0" err="1"/>
              <a:t>Holi</a:t>
            </a:r>
            <a:r>
              <a:rPr lang="en-US" dirty="0"/>
              <a:t>, </a:t>
            </a:r>
            <a:r>
              <a:rPr lang="en-US" dirty="0" err="1"/>
              <a:t>Sammallahti</a:t>
            </a:r>
            <a:r>
              <a:rPr lang="en-US" dirty="0"/>
              <a:t>, &amp; </a:t>
            </a:r>
            <a:r>
              <a:rPr lang="en-US" dirty="0" err="1"/>
              <a:t>Aalberg</a:t>
            </a:r>
            <a:r>
              <a:rPr lang="en-US" dirty="0"/>
              <a:t>, 1998). </a:t>
            </a:r>
            <a:endParaRPr lang="en-US" dirty="0" smtClean="0"/>
          </a:p>
          <a:p>
            <a:r>
              <a:rPr lang="en-US" dirty="0" smtClean="0"/>
              <a:t>This </a:t>
            </a:r>
            <a:r>
              <a:rPr lang="en-US" dirty="0"/>
              <a:t>suggested that the investigated clients reported a relatively high number of psychological symptoms.</a:t>
            </a:r>
            <a:endParaRPr lang="fi-FI" dirty="0"/>
          </a:p>
          <a:p>
            <a:endParaRPr lang="fi-FI" dirty="0"/>
          </a:p>
        </p:txBody>
      </p:sp>
    </p:spTree>
    <p:extLst>
      <p:ext uri="{BB962C8B-B14F-4D97-AF65-F5344CB8AC3E}">
        <p14:creationId xmlns:p14="http://schemas.microsoft.com/office/powerpoint/2010/main" val="380382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755576" y="620688"/>
            <a:ext cx="7921625" cy="1143000"/>
          </a:xfrm>
        </p:spPr>
        <p:txBody>
          <a:bodyPr/>
          <a:lstStyle/>
          <a:p>
            <a:r>
              <a:rPr lang="en-US" dirty="0"/>
              <a:t>Application of the ACT procedures</a:t>
            </a:r>
            <a:r>
              <a:rPr lang="fi-FI" dirty="0"/>
              <a:t/>
            </a:r>
            <a:br>
              <a:rPr lang="fi-FI" dirty="0"/>
            </a:br>
            <a:endParaRPr lang="fi-FI" dirty="0"/>
          </a:p>
        </p:txBody>
      </p:sp>
      <p:sp>
        <p:nvSpPr>
          <p:cNvPr id="3" name="Sisällön paikkamerkki 2"/>
          <p:cNvSpPr>
            <a:spLocks noGrp="1"/>
          </p:cNvSpPr>
          <p:nvPr>
            <p:ph idx="1"/>
          </p:nvPr>
        </p:nvSpPr>
        <p:spPr/>
        <p:txBody>
          <a:bodyPr/>
          <a:lstStyle/>
          <a:p>
            <a:r>
              <a:rPr lang="en-US" dirty="0"/>
              <a:t>The counselors practiced value work with all participants at the beginning of the </a:t>
            </a:r>
            <a:r>
              <a:rPr lang="en-US" dirty="0" smtClean="0"/>
              <a:t>intervention. </a:t>
            </a:r>
          </a:p>
          <a:p>
            <a:r>
              <a:rPr lang="en-US" dirty="0" smtClean="0"/>
              <a:t>On </a:t>
            </a:r>
            <a:r>
              <a:rPr lang="en-US" dirty="0"/>
              <a:t>average, each client completed 6.2 experiential exercises (min = 3 and max = 10/participant) during the intervention. </a:t>
            </a:r>
            <a:endParaRPr lang="en-US" dirty="0" smtClean="0"/>
          </a:p>
          <a:p>
            <a:r>
              <a:rPr lang="en-US" dirty="0" smtClean="0"/>
              <a:t>The </a:t>
            </a:r>
            <a:r>
              <a:rPr lang="en-US" dirty="0"/>
              <a:t>two most frequently used exercises were The Observer Exercise practiced with eight clients (50%) and The </a:t>
            </a:r>
            <a:r>
              <a:rPr lang="en-US" dirty="0" err="1"/>
              <a:t>Physicalization</a:t>
            </a:r>
            <a:r>
              <a:rPr lang="en-US" dirty="0"/>
              <a:t> Exercise practiced with seven clients (44%). Other exercises applied were such as The Mind Train, The Passengers on the Bus, naming objects, different kind of mindfulness exercises (for example, Follow your breathing </a:t>
            </a:r>
            <a:r>
              <a:rPr lang="en-US" dirty="0" smtClean="0"/>
              <a:t>–exercise) </a:t>
            </a:r>
            <a:endParaRPr lang="fi-FI" dirty="0"/>
          </a:p>
        </p:txBody>
      </p:sp>
    </p:spTree>
    <p:extLst>
      <p:ext uri="{BB962C8B-B14F-4D97-AF65-F5344CB8AC3E}">
        <p14:creationId xmlns:p14="http://schemas.microsoft.com/office/powerpoint/2010/main" val="14148839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ACT </a:t>
            </a:r>
            <a:r>
              <a:rPr lang="fi-FI" dirty="0" err="1" smtClean="0"/>
              <a:t>procedures</a:t>
            </a:r>
            <a:endParaRPr lang="fi-FI" dirty="0"/>
          </a:p>
        </p:txBody>
      </p:sp>
      <p:sp>
        <p:nvSpPr>
          <p:cNvPr id="3" name="Sisällön paikkamerkki 2"/>
          <p:cNvSpPr>
            <a:spLocks noGrp="1"/>
          </p:cNvSpPr>
          <p:nvPr>
            <p:ph idx="1"/>
          </p:nvPr>
        </p:nvSpPr>
        <p:spPr/>
        <p:txBody>
          <a:bodyPr/>
          <a:lstStyle/>
          <a:p>
            <a:r>
              <a:rPr lang="en-US" dirty="0"/>
              <a:t>The following metaphors were the most frequently used: </a:t>
            </a:r>
            <a:endParaRPr lang="en-US" dirty="0" smtClean="0"/>
          </a:p>
          <a:p>
            <a:r>
              <a:rPr lang="en-US" dirty="0" smtClean="0"/>
              <a:t>The </a:t>
            </a:r>
            <a:r>
              <a:rPr lang="en-US" dirty="0"/>
              <a:t>House (n=13), </a:t>
            </a:r>
            <a:endParaRPr lang="en-US" dirty="0" smtClean="0"/>
          </a:p>
          <a:p>
            <a:r>
              <a:rPr lang="en-US" dirty="0" smtClean="0"/>
              <a:t>The </a:t>
            </a:r>
            <a:r>
              <a:rPr lang="en-US" dirty="0"/>
              <a:t>Bird House (n=9), </a:t>
            </a:r>
            <a:endParaRPr lang="en-US" dirty="0" smtClean="0"/>
          </a:p>
          <a:p>
            <a:r>
              <a:rPr lang="en-US" dirty="0" smtClean="0"/>
              <a:t>The </a:t>
            </a:r>
            <a:r>
              <a:rPr lang="en-US" dirty="0"/>
              <a:t>Tug-of War with a Monster (n=11), </a:t>
            </a:r>
            <a:endParaRPr lang="en-US" dirty="0" smtClean="0"/>
          </a:p>
          <a:p>
            <a:r>
              <a:rPr lang="en-US" dirty="0" smtClean="0"/>
              <a:t>The </a:t>
            </a:r>
            <a:r>
              <a:rPr lang="en-US" dirty="0"/>
              <a:t>Hungry Tiger (n=7), </a:t>
            </a:r>
            <a:endParaRPr lang="en-US" dirty="0" smtClean="0"/>
          </a:p>
          <a:p>
            <a:r>
              <a:rPr lang="en-US" dirty="0" smtClean="0"/>
              <a:t>The </a:t>
            </a:r>
            <a:r>
              <a:rPr lang="en-US" dirty="0"/>
              <a:t>Man in the Hole (n=6), and </a:t>
            </a:r>
            <a:endParaRPr lang="en-US" dirty="0" smtClean="0"/>
          </a:p>
          <a:p>
            <a:r>
              <a:rPr lang="en-US" dirty="0" smtClean="0"/>
              <a:t>The </a:t>
            </a:r>
            <a:r>
              <a:rPr lang="en-US" dirty="0"/>
              <a:t>Jelly Donuts (n=3).</a:t>
            </a:r>
            <a:r>
              <a:rPr lang="fi-FI" dirty="0"/>
              <a:t> </a:t>
            </a:r>
          </a:p>
        </p:txBody>
      </p:sp>
    </p:spTree>
    <p:extLst>
      <p:ext uri="{BB962C8B-B14F-4D97-AF65-F5344CB8AC3E}">
        <p14:creationId xmlns:p14="http://schemas.microsoft.com/office/powerpoint/2010/main" val="33916254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27088" y="485775"/>
            <a:ext cx="7921625" cy="782985"/>
          </a:xfrm>
        </p:spPr>
        <p:txBody>
          <a:bodyPr/>
          <a:lstStyle/>
          <a:p>
            <a:r>
              <a:rPr lang="en-US" dirty="0"/>
              <a:t>Experiences of the counselors</a:t>
            </a:r>
            <a:r>
              <a:rPr lang="fi-FI" dirty="0"/>
              <a:t/>
            </a:r>
            <a:br>
              <a:rPr lang="fi-FI" dirty="0"/>
            </a:br>
            <a:endParaRPr lang="fi-FI" dirty="0"/>
          </a:p>
        </p:txBody>
      </p:sp>
      <p:sp>
        <p:nvSpPr>
          <p:cNvPr id="3" name="Sisällön paikkamerkki 2"/>
          <p:cNvSpPr>
            <a:spLocks noGrp="1"/>
          </p:cNvSpPr>
          <p:nvPr>
            <p:ph idx="1"/>
          </p:nvPr>
        </p:nvSpPr>
        <p:spPr>
          <a:xfrm>
            <a:off x="827584" y="980728"/>
            <a:ext cx="7931150" cy="4464050"/>
          </a:xfrm>
        </p:spPr>
        <p:txBody>
          <a:bodyPr/>
          <a:lstStyle/>
          <a:p>
            <a:r>
              <a:rPr lang="en-US" dirty="0"/>
              <a:t>According to the counselors’ </a:t>
            </a:r>
            <a:r>
              <a:rPr lang="en-US" dirty="0" smtClean="0"/>
              <a:t>evaluation, </a:t>
            </a:r>
            <a:r>
              <a:rPr lang="en-US" dirty="0"/>
              <a:t>all except one of the clients (n= 15) had benefitted positively of the intervention. </a:t>
            </a:r>
            <a:endParaRPr lang="en-US" dirty="0" smtClean="0"/>
          </a:p>
          <a:p>
            <a:r>
              <a:rPr lang="en-US" dirty="0" smtClean="0"/>
              <a:t>Many </a:t>
            </a:r>
            <a:r>
              <a:rPr lang="en-US" dirty="0"/>
              <a:t>counselors experienced a desire for similar ways of working also in the future. </a:t>
            </a:r>
            <a:endParaRPr lang="en-US" dirty="0" smtClean="0"/>
          </a:p>
          <a:p>
            <a:r>
              <a:rPr lang="en-US" dirty="0" smtClean="0"/>
              <a:t>All </a:t>
            </a:r>
            <a:r>
              <a:rPr lang="en-US" dirty="0"/>
              <a:t>counselors reported that the project had impacted </a:t>
            </a:r>
            <a:r>
              <a:rPr lang="en-US" dirty="0" smtClean="0"/>
              <a:t>positively </a:t>
            </a:r>
            <a:r>
              <a:rPr lang="en-US" dirty="0"/>
              <a:t>their work and most of them reported that it had influenced positively their work </a:t>
            </a:r>
            <a:r>
              <a:rPr lang="en-US" dirty="0" smtClean="0"/>
              <a:t>satisfaction.</a:t>
            </a:r>
          </a:p>
          <a:p>
            <a:r>
              <a:rPr lang="en-US" dirty="0"/>
              <a:t>T</a:t>
            </a:r>
            <a:r>
              <a:rPr lang="en-US" dirty="0" smtClean="0"/>
              <a:t>he </a:t>
            </a:r>
            <a:r>
              <a:rPr lang="en-US" dirty="0"/>
              <a:t>counselors reported that they had received new tools, changed their working habits and the </a:t>
            </a:r>
            <a:r>
              <a:rPr lang="en-US" dirty="0" smtClean="0"/>
              <a:t>relationship </a:t>
            </a:r>
            <a:r>
              <a:rPr lang="en-US" dirty="0"/>
              <a:t>with the clients had become more </a:t>
            </a:r>
            <a:r>
              <a:rPr lang="en-US" dirty="0" smtClean="0"/>
              <a:t>equal.</a:t>
            </a:r>
          </a:p>
          <a:p>
            <a:r>
              <a:rPr lang="en-US" dirty="0" smtClean="0"/>
              <a:t>About </a:t>
            </a:r>
            <a:r>
              <a:rPr lang="en-US" dirty="0"/>
              <a:t>half of them reported that the project had been very or too demanding (5/9</a:t>
            </a:r>
            <a:r>
              <a:rPr lang="en-US" dirty="0" smtClean="0"/>
              <a:t>), e.g. the </a:t>
            </a:r>
            <a:r>
              <a:rPr lang="en-US" dirty="0"/>
              <a:t>concepts of ACT were difficult to communicate to the participants. </a:t>
            </a:r>
            <a:endParaRPr lang="fi-FI" dirty="0"/>
          </a:p>
        </p:txBody>
      </p:sp>
    </p:spTree>
    <p:extLst>
      <p:ext uri="{BB962C8B-B14F-4D97-AF65-F5344CB8AC3E}">
        <p14:creationId xmlns:p14="http://schemas.microsoft.com/office/powerpoint/2010/main" val="22401631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US" dirty="0"/>
              <a:t>Experiences of the clients</a:t>
            </a:r>
            <a:r>
              <a:rPr lang="fi-FI" dirty="0"/>
              <a:t/>
            </a:r>
            <a:br>
              <a:rPr lang="fi-FI" dirty="0"/>
            </a:br>
            <a:endParaRPr lang="fi-FI" dirty="0"/>
          </a:p>
        </p:txBody>
      </p:sp>
      <p:sp>
        <p:nvSpPr>
          <p:cNvPr id="3" name="Sisällön paikkamerkki 2"/>
          <p:cNvSpPr>
            <a:spLocks noGrp="1"/>
          </p:cNvSpPr>
          <p:nvPr>
            <p:ph idx="1"/>
          </p:nvPr>
        </p:nvSpPr>
        <p:spPr/>
        <p:txBody>
          <a:bodyPr/>
          <a:lstStyle/>
          <a:p>
            <a:r>
              <a:rPr lang="en-US" dirty="0"/>
              <a:t>At the end of the intervention all 16 participants wanted to recommend this kind of intervention to others. </a:t>
            </a:r>
            <a:endParaRPr lang="en-US" dirty="0" smtClean="0"/>
          </a:p>
          <a:p>
            <a:r>
              <a:rPr lang="en-US" dirty="0" smtClean="0"/>
              <a:t>The </a:t>
            </a:r>
            <a:r>
              <a:rPr lang="en-US" dirty="0"/>
              <a:t>majority of the clients (94%, n=15) reported that it was easier for them to focus on what was important in their life and that the intervention had increased their ability to recognize emotional reactions (100%, n=16). </a:t>
            </a:r>
            <a:endParaRPr lang="fi-FI" dirty="0"/>
          </a:p>
        </p:txBody>
      </p:sp>
    </p:spTree>
    <p:extLst>
      <p:ext uri="{BB962C8B-B14F-4D97-AF65-F5344CB8AC3E}">
        <p14:creationId xmlns:p14="http://schemas.microsoft.com/office/powerpoint/2010/main" val="29717548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lstStyle/>
          <a:p>
            <a:r>
              <a:rPr lang="en-US" dirty="0"/>
              <a:t>The clients’ experiences of the translated ACT exercises and metaphors (signed on DVD) were generally positive. </a:t>
            </a:r>
            <a:endParaRPr lang="en-US" dirty="0" smtClean="0"/>
          </a:p>
          <a:p>
            <a:r>
              <a:rPr lang="en-US" dirty="0" smtClean="0"/>
              <a:t>On </a:t>
            </a:r>
            <a:r>
              <a:rPr lang="en-US" dirty="0"/>
              <a:t>the other hand, new terms and new concepts caused problems. </a:t>
            </a:r>
            <a:endParaRPr lang="en-US" dirty="0" smtClean="0"/>
          </a:p>
          <a:p>
            <a:r>
              <a:rPr lang="en-US" dirty="0" smtClean="0"/>
              <a:t>Some </a:t>
            </a:r>
            <a:r>
              <a:rPr lang="en-US" dirty="0"/>
              <a:t>of the clients reported that they sometimes had to watch the signed ACT-DVD several times before they understood the meaning of the exercise. </a:t>
            </a:r>
            <a:endParaRPr lang="en-US" dirty="0" smtClean="0"/>
          </a:p>
          <a:p>
            <a:r>
              <a:rPr lang="en-US" dirty="0" smtClean="0"/>
              <a:t>Also</a:t>
            </a:r>
            <a:r>
              <a:rPr lang="en-US" dirty="0"/>
              <a:t>, many of them experienced the assessment methods as challenging and needed individual support when completing the questionnaires.</a:t>
            </a:r>
            <a:r>
              <a:rPr lang="fi-FI" dirty="0"/>
              <a:t> </a:t>
            </a:r>
          </a:p>
        </p:txBody>
      </p:sp>
    </p:spTree>
    <p:extLst>
      <p:ext uri="{BB962C8B-B14F-4D97-AF65-F5344CB8AC3E}">
        <p14:creationId xmlns:p14="http://schemas.microsoft.com/office/powerpoint/2010/main" val="27342576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tsikko 1"/>
          <p:cNvSpPr>
            <a:spLocks noGrp="1"/>
          </p:cNvSpPr>
          <p:nvPr>
            <p:ph type="title"/>
          </p:nvPr>
        </p:nvSpPr>
        <p:spPr>
          <a:xfrm>
            <a:off x="827584" y="332656"/>
            <a:ext cx="7921625" cy="1143000"/>
          </a:xfrm>
        </p:spPr>
        <p:txBody>
          <a:bodyPr/>
          <a:lstStyle/>
          <a:p>
            <a:r>
              <a:rPr lang="fi-FI" dirty="0" err="1" smtClean="0"/>
              <a:t>Results</a:t>
            </a:r>
            <a:r>
              <a:rPr lang="fi-FI" dirty="0" smtClean="0"/>
              <a:t>: </a:t>
            </a:r>
            <a:r>
              <a:rPr lang="fi-FI" dirty="0" err="1" smtClean="0"/>
              <a:t>Pre-</a:t>
            </a:r>
            <a:r>
              <a:rPr lang="fi-FI" dirty="0" smtClean="0"/>
              <a:t> Post and </a:t>
            </a:r>
            <a:r>
              <a:rPr lang="fi-FI" dirty="0" err="1" smtClean="0"/>
              <a:t>Follow-up</a:t>
            </a:r>
            <a:r>
              <a:rPr lang="fi-FI" dirty="0" smtClean="0"/>
              <a:t> </a:t>
            </a:r>
            <a:r>
              <a:rPr lang="fi-FI" dirty="0" err="1" smtClean="0"/>
              <a:t>groups</a:t>
            </a:r>
            <a:r>
              <a:rPr lang="fi-FI" dirty="0" smtClean="0"/>
              <a:t> </a:t>
            </a:r>
            <a:r>
              <a:rPr lang="fi-FI" dirty="0" err="1" smtClean="0"/>
              <a:t>results</a:t>
            </a:r>
            <a:r>
              <a:rPr lang="fi-FI" dirty="0" smtClean="0"/>
              <a:t> (n =14)</a:t>
            </a:r>
            <a:endParaRPr lang="fi-FI" dirty="0"/>
          </a:p>
        </p:txBody>
      </p:sp>
      <p:graphicFrame>
        <p:nvGraphicFramePr>
          <p:cNvPr id="4" name="Sisällön paikkamerkki 3"/>
          <p:cNvGraphicFramePr>
            <a:graphicFrameLocks noGrp="1"/>
          </p:cNvGraphicFramePr>
          <p:nvPr>
            <p:ph idx="1"/>
          </p:nvPr>
        </p:nvGraphicFramePr>
        <p:xfrm>
          <a:off x="539552" y="1484784"/>
          <a:ext cx="8604448" cy="537321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dirty="0" err="1" smtClean="0"/>
              <a:t>Results</a:t>
            </a:r>
            <a:r>
              <a:rPr lang="fi-FI" sz="2800" dirty="0" smtClean="0"/>
              <a:t>: Depression </a:t>
            </a:r>
            <a:r>
              <a:rPr lang="fi-FI" sz="2800" dirty="0" err="1" smtClean="0"/>
              <a:t>symptoms</a:t>
            </a:r>
            <a:r>
              <a:rPr lang="fi-FI" sz="2800" dirty="0" smtClean="0"/>
              <a:t> (BDI)</a:t>
            </a:r>
            <a:endParaRPr lang="fi-FI" sz="2800" dirty="0"/>
          </a:p>
        </p:txBody>
      </p:sp>
      <p:graphicFrame>
        <p:nvGraphicFramePr>
          <p:cNvPr id="3" name="Sisällön paikkamerkki 5"/>
          <p:cNvGraphicFramePr>
            <a:graphicFrameLocks noGrp="1"/>
          </p:cNvGraphicFramePr>
          <p:nvPr>
            <p:ph idx="1"/>
            <p:extLst>
              <p:ext uri="{D42A27DB-BD31-4B8C-83A1-F6EECF244321}">
                <p14:modId xmlns:p14="http://schemas.microsoft.com/office/powerpoint/2010/main" val="3983770445"/>
              </p:ext>
            </p:extLst>
          </p:nvPr>
        </p:nvGraphicFramePr>
        <p:xfrm>
          <a:off x="1123950" y="1693863"/>
          <a:ext cx="7389813" cy="4060825"/>
        </p:xfrm>
        <a:graphic>
          <a:graphicData uri="http://schemas.openxmlformats.org/drawingml/2006/chart">
            <c:chart xmlns:c="http://schemas.openxmlformats.org/drawingml/2006/chart" xmlns:r="http://schemas.openxmlformats.org/officeDocument/2006/relationships" r:id="rId2"/>
          </a:graphicData>
        </a:graphic>
      </p:graphicFrame>
      <p:sp>
        <p:nvSpPr>
          <p:cNvPr id="4" name="Tekstiruutu 3"/>
          <p:cNvSpPr txBox="1"/>
          <p:nvPr/>
        </p:nvSpPr>
        <p:spPr>
          <a:xfrm>
            <a:off x="2843808" y="2348880"/>
            <a:ext cx="762311" cy="369332"/>
          </a:xfrm>
          <a:prstGeom prst="rect">
            <a:avLst/>
          </a:prstGeom>
          <a:noFill/>
        </p:spPr>
        <p:txBody>
          <a:bodyPr wrap="none" rtlCol="0">
            <a:spAutoFit/>
          </a:bodyPr>
          <a:lstStyle/>
          <a:p>
            <a:r>
              <a:rPr lang="fi-FI" dirty="0" smtClean="0"/>
              <a:t>22.19</a:t>
            </a:r>
            <a:endParaRPr lang="fi-FI" dirty="0"/>
          </a:p>
        </p:txBody>
      </p:sp>
      <p:sp>
        <p:nvSpPr>
          <p:cNvPr id="5" name="Tekstiruutu 4"/>
          <p:cNvSpPr txBox="1"/>
          <p:nvPr/>
        </p:nvSpPr>
        <p:spPr>
          <a:xfrm>
            <a:off x="3635896" y="3789040"/>
            <a:ext cx="762311" cy="369332"/>
          </a:xfrm>
          <a:prstGeom prst="rect">
            <a:avLst/>
          </a:prstGeom>
          <a:noFill/>
        </p:spPr>
        <p:txBody>
          <a:bodyPr wrap="none" rtlCol="0">
            <a:spAutoFit/>
          </a:bodyPr>
          <a:lstStyle/>
          <a:p>
            <a:r>
              <a:rPr lang="fi-FI" dirty="0" smtClean="0"/>
              <a:t>16.25</a:t>
            </a:r>
            <a:endParaRPr lang="fi-FI" dirty="0"/>
          </a:p>
        </p:txBody>
      </p:sp>
      <p:sp>
        <p:nvSpPr>
          <p:cNvPr id="7" name="Tekstiruutu 6"/>
          <p:cNvSpPr txBox="1"/>
          <p:nvPr/>
        </p:nvSpPr>
        <p:spPr>
          <a:xfrm>
            <a:off x="5292080" y="2924944"/>
            <a:ext cx="762311" cy="369332"/>
          </a:xfrm>
          <a:prstGeom prst="rect">
            <a:avLst/>
          </a:prstGeom>
          <a:noFill/>
        </p:spPr>
        <p:txBody>
          <a:bodyPr wrap="none" rtlCol="0">
            <a:spAutoFit/>
          </a:bodyPr>
          <a:lstStyle/>
          <a:p>
            <a:r>
              <a:rPr lang="fi-FI" dirty="0" smtClean="0"/>
              <a:t>18.13</a:t>
            </a:r>
            <a:endParaRPr lang="fi-FI" dirty="0"/>
          </a:p>
        </p:txBody>
      </p:sp>
      <p:sp>
        <p:nvSpPr>
          <p:cNvPr id="9" name="Tekstiruutu 8"/>
          <p:cNvSpPr txBox="1"/>
          <p:nvPr/>
        </p:nvSpPr>
        <p:spPr>
          <a:xfrm>
            <a:off x="3635896" y="4221088"/>
            <a:ext cx="897113" cy="369332"/>
          </a:xfrm>
          <a:prstGeom prst="rect">
            <a:avLst/>
          </a:prstGeom>
          <a:noFill/>
        </p:spPr>
        <p:txBody>
          <a:bodyPr wrap="none" rtlCol="0">
            <a:spAutoFit/>
          </a:bodyPr>
          <a:lstStyle/>
          <a:p>
            <a:r>
              <a:rPr lang="fi-FI" dirty="0"/>
              <a:t>d</a:t>
            </a:r>
            <a:r>
              <a:rPr lang="fi-FI" dirty="0" smtClean="0"/>
              <a:t>=0.67</a:t>
            </a:r>
            <a:endParaRPr lang="fi-FI" dirty="0"/>
          </a:p>
        </p:txBody>
      </p:sp>
      <p:sp>
        <p:nvSpPr>
          <p:cNvPr id="10" name="Tekstiruutu 9"/>
          <p:cNvSpPr txBox="1"/>
          <p:nvPr/>
        </p:nvSpPr>
        <p:spPr>
          <a:xfrm>
            <a:off x="5436096" y="3429000"/>
            <a:ext cx="897113" cy="369332"/>
          </a:xfrm>
          <a:prstGeom prst="rect">
            <a:avLst/>
          </a:prstGeom>
          <a:noFill/>
        </p:spPr>
        <p:txBody>
          <a:bodyPr wrap="none" rtlCol="0">
            <a:spAutoFit/>
          </a:bodyPr>
          <a:lstStyle/>
          <a:p>
            <a:r>
              <a:rPr lang="fi-FI" dirty="0"/>
              <a:t>d</a:t>
            </a:r>
            <a:r>
              <a:rPr lang="fi-FI" dirty="0" smtClean="0"/>
              <a:t>=0.43</a:t>
            </a:r>
            <a:endParaRPr lang="fi-FI" dirty="0"/>
          </a:p>
        </p:txBody>
      </p:sp>
      <p:sp>
        <p:nvSpPr>
          <p:cNvPr id="6" name="Tekstiruutu 5"/>
          <p:cNvSpPr txBox="1"/>
          <p:nvPr/>
        </p:nvSpPr>
        <p:spPr>
          <a:xfrm>
            <a:off x="3995936" y="2564904"/>
            <a:ext cx="1878827" cy="369332"/>
          </a:xfrm>
          <a:prstGeom prst="rect">
            <a:avLst/>
          </a:prstGeom>
          <a:noFill/>
        </p:spPr>
        <p:txBody>
          <a:bodyPr wrap="none" rtlCol="0">
            <a:spAutoFit/>
          </a:bodyPr>
          <a:lstStyle/>
          <a:p>
            <a:r>
              <a:rPr lang="fi-FI" dirty="0" smtClean="0"/>
              <a:t>F=2.95, p=0.068</a:t>
            </a:r>
            <a:endParaRPr lang="fi-FI" dirty="0"/>
          </a:p>
        </p:txBody>
      </p:sp>
    </p:spTree>
    <p:extLst>
      <p:ext uri="{BB962C8B-B14F-4D97-AF65-F5344CB8AC3E}">
        <p14:creationId xmlns:p14="http://schemas.microsoft.com/office/powerpoint/2010/main" val="38984183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dirty="0" err="1" smtClean="0"/>
              <a:t>Results</a:t>
            </a:r>
            <a:r>
              <a:rPr lang="fi-FI" sz="2800" dirty="0" smtClean="0"/>
              <a:t>: SCL-90</a:t>
            </a:r>
            <a:endParaRPr lang="fi-FI" sz="2800" dirty="0"/>
          </a:p>
        </p:txBody>
      </p:sp>
      <p:graphicFrame>
        <p:nvGraphicFramePr>
          <p:cNvPr id="3" name="Sisällön paikkamerkki 5"/>
          <p:cNvGraphicFramePr>
            <a:graphicFrameLocks noGrp="1"/>
          </p:cNvGraphicFramePr>
          <p:nvPr>
            <p:ph idx="1"/>
            <p:extLst>
              <p:ext uri="{D42A27DB-BD31-4B8C-83A1-F6EECF244321}">
                <p14:modId xmlns:p14="http://schemas.microsoft.com/office/powerpoint/2010/main" val="3032297828"/>
              </p:ext>
            </p:extLst>
          </p:nvPr>
        </p:nvGraphicFramePr>
        <p:xfrm>
          <a:off x="1123950" y="1693863"/>
          <a:ext cx="7389813" cy="4060825"/>
        </p:xfrm>
        <a:graphic>
          <a:graphicData uri="http://schemas.openxmlformats.org/drawingml/2006/chart">
            <c:chart xmlns:c="http://schemas.openxmlformats.org/drawingml/2006/chart" xmlns:r="http://schemas.openxmlformats.org/officeDocument/2006/relationships" r:id="rId2"/>
          </a:graphicData>
        </a:graphic>
      </p:graphicFrame>
      <p:sp>
        <p:nvSpPr>
          <p:cNvPr id="4" name="Tekstiruutu 3"/>
          <p:cNvSpPr txBox="1"/>
          <p:nvPr/>
        </p:nvSpPr>
        <p:spPr>
          <a:xfrm>
            <a:off x="2483768" y="3429000"/>
            <a:ext cx="633933" cy="369332"/>
          </a:xfrm>
          <a:prstGeom prst="rect">
            <a:avLst/>
          </a:prstGeom>
          <a:noFill/>
        </p:spPr>
        <p:txBody>
          <a:bodyPr wrap="none" rtlCol="0">
            <a:spAutoFit/>
          </a:bodyPr>
          <a:lstStyle/>
          <a:p>
            <a:r>
              <a:rPr lang="fi-FI" dirty="0" smtClean="0"/>
              <a:t>1.37</a:t>
            </a:r>
            <a:endParaRPr lang="fi-FI" dirty="0"/>
          </a:p>
        </p:txBody>
      </p:sp>
      <p:sp>
        <p:nvSpPr>
          <p:cNvPr id="5" name="Tekstiruutu 4"/>
          <p:cNvSpPr txBox="1"/>
          <p:nvPr/>
        </p:nvSpPr>
        <p:spPr>
          <a:xfrm>
            <a:off x="3635896" y="3501008"/>
            <a:ext cx="633933" cy="369332"/>
          </a:xfrm>
          <a:prstGeom prst="rect">
            <a:avLst/>
          </a:prstGeom>
          <a:noFill/>
        </p:spPr>
        <p:txBody>
          <a:bodyPr wrap="none" rtlCol="0">
            <a:spAutoFit/>
          </a:bodyPr>
          <a:lstStyle/>
          <a:p>
            <a:r>
              <a:rPr lang="fi-FI" dirty="0" smtClean="0"/>
              <a:t>1.27</a:t>
            </a:r>
            <a:endParaRPr lang="fi-FI" dirty="0"/>
          </a:p>
        </p:txBody>
      </p:sp>
      <p:sp>
        <p:nvSpPr>
          <p:cNvPr id="7" name="Tekstiruutu 6"/>
          <p:cNvSpPr txBox="1"/>
          <p:nvPr/>
        </p:nvSpPr>
        <p:spPr>
          <a:xfrm>
            <a:off x="5004048" y="3861048"/>
            <a:ext cx="633933" cy="369332"/>
          </a:xfrm>
          <a:prstGeom prst="rect">
            <a:avLst/>
          </a:prstGeom>
          <a:noFill/>
        </p:spPr>
        <p:txBody>
          <a:bodyPr wrap="none" rtlCol="0">
            <a:spAutoFit/>
          </a:bodyPr>
          <a:lstStyle/>
          <a:p>
            <a:r>
              <a:rPr lang="fi-FI" dirty="0" smtClean="0"/>
              <a:t>1.08</a:t>
            </a:r>
            <a:endParaRPr lang="fi-FI" dirty="0"/>
          </a:p>
        </p:txBody>
      </p:sp>
      <p:sp>
        <p:nvSpPr>
          <p:cNvPr id="9" name="Tekstiruutu 8"/>
          <p:cNvSpPr txBox="1"/>
          <p:nvPr/>
        </p:nvSpPr>
        <p:spPr>
          <a:xfrm>
            <a:off x="3491880" y="2708920"/>
            <a:ext cx="897113" cy="369332"/>
          </a:xfrm>
          <a:prstGeom prst="rect">
            <a:avLst/>
          </a:prstGeom>
          <a:noFill/>
        </p:spPr>
        <p:txBody>
          <a:bodyPr wrap="none" rtlCol="0">
            <a:spAutoFit/>
          </a:bodyPr>
          <a:lstStyle/>
          <a:p>
            <a:r>
              <a:rPr lang="fi-FI" dirty="0"/>
              <a:t>d</a:t>
            </a:r>
            <a:r>
              <a:rPr lang="fi-FI" dirty="0" smtClean="0"/>
              <a:t>=0.16</a:t>
            </a:r>
            <a:endParaRPr lang="fi-FI" dirty="0"/>
          </a:p>
        </p:txBody>
      </p:sp>
      <p:sp>
        <p:nvSpPr>
          <p:cNvPr id="10" name="Tekstiruutu 9"/>
          <p:cNvSpPr txBox="1"/>
          <p:nvPr/>
        </p:nvSpPr>
        <p:spPr>
          <a:xfrm>
            <a:off x="4788024" y="2780928"/>
            <a:ext cx="897113" cy="369332"/>
          </a:xfrm>
          <a:prstGeom prst="rect">
            <a:avLst/>
          </a:prstGeom>
          <a:noFill/>
        </p:spPr>
        <p:txBody>
          <a:bodyPr wrap="none" rtlCol="0">
            <a:spAutoFit/>
          </a:bodyPr>
          <a:lstStyle/>
          <a:p>
            <a:r>
              <a:rPr lang="fi-FI" dirty="0"/>
              <a:t>d</a:t>
            </a:r>
            <a:r>
              <a:rPr lang="fi-FI" dirty="0" smtClean="0"/>
              <a:t>=0.50</a:t>
            </a:r>
            <a:endParaRPr lang="fi-FI" dirty="0"/>
          </a:p>
        </p:txBody>
      </p:sp>
      <p:sp>
        <p:nvSpPr>
          <p:cNvPr id="6" name="Tekstiruutu 5"/>
          <p:cNvSpPr txBox="1"/>
          <p:nvPr/>
        </p:nvSpPr>
        <p:spPr>
          <a:xfrm>
            <a:off x="2843808" y="4797152"/>
            <a:ext cx="1878827" cy="369332"/>
          </a:xfrm>
          <a:prstGeom prst="rect">
            <a:avLst/>
          </a:prstGeom>
          <a:noFill/>
        </p:spPr>
        <p:txBody>
          <a:bodyPr wrap="none" rtlCol="0">
            <a:spAutoFit/>
          </a:bodyPr>
          <a:lstStyle/>
          <a:p>
            <a:r>
              <a:rPr lang="fi-FI" dirty="0" smtClean="0"/>
              <a:t>F=3.15, p=0.057</a:t>
            </a:r>
            <a:endParaRPr lang="fi-FI" dirty="0"/>
          </a:p>
        </p:txBody>
      </p:sp>
    </p:spTree>
    <p:extLst>
      <p:ext uri="{BB962C8B-B14F-4D97-AF65-F5344CB8AC3E}">
        <p14:creationId xmlns:p14="http://schemas.microsoft.com/office/powerpoint/2010/main" val="31538188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dirty="0" err="1" smtClean="0"/>
              <a:t>Results</a:t>
            </a:r>
            <a:r>
              <a:rPr lang="fi-FI" sz="2800" dirty="0" smtClean="0"/>
              <a:t>: SCL-90, </a:t>
            </a:r>
            <a:r>
              <a:rPr lang="fi-FI" sz="2800" dirty="0" err="1" smtClean="0"/>
              <a:t>anxiety</a:t>
            </a:r>
            <a:r>
              <a:rPr lang="fi-FI" sz="2800" dirty="0" smtClean="0"/>
              <a:t> </a:t>
            </a:r>
            <a:r>
              <a:rPr lang="fi-FI" sz="2800" dirty="0" err="1" smtClean="0"/>
              <a:t>subscale</a:t>
            </a:r>
            <a:endParaRPr lang="fi-FI" sz="2800" dirty="0"/>
          </a:p>
        </p:txBody>
      </p:sp>
      <p:graphicFrame>
        <p:nvGraphicFramePr>
          <p:cNvPr id="3" name="Sisällön paikkamerkki 5"/>
          <p:cNvGraphicFramePr>
            <a:graphicFrameLocks noGrp="1"/>
          </p:cNvGraphicFramePr>
          <p:nvPr>
            <p:ph idx="1"/>
            <p:extLst>
              <p:ext uri="{D42A27DB-BD31-4B8C-83A1-F6EECF244321}">
                <p14:modId xmlns:p14="http://schemas.microsoft.com/office/powerpoint/2010/main" val="1690078840"/>
              </p:ext>
            </p:extLst>
          </p:nvPr>
        </p:nvGraphicFramePr>
        <p:xfrm>
          <a:off x="1123950" y="1693863"/>
          <a:ext cx="7389813" cy="4060825"/>
        </p:xfrm>
        <a:graphic>
          <a:graphicData uri="http://schemas.openxmlformats.org/drawingml/2006/chart">
            <c:chart xmlns:c="http://schemas.openxmlformats.org/drawingml/2006/chart" xmlns:r="http://schemas.openxmlformats.org/officeDocument/2006/relationships" r:id="rId2"/>
          </a:graphicData>
        </a:graphic>
      </p:graphicFrame>
      <p:sp>
        <p:nvSpPr>
          <p:cNvPr id="4" name="Tekstiruutu 3"/>
          <p:cNvSpPr txBox="1"/>
          <p:nvPr/>
        </p:nvSpPr>
        <p:spPr>
          <a:xfrm>
            <a:off x="2483768" y="3429000"/>
            <a:ext cx="633933" cy="369332"/>
          </a:xfrm>
          <a:prstGeom prst="rect">
            <a:avLst/>
          </a:prstGeom>
          <a:noFill/>
        </p:spPr>
        <p:txBody>
          <a:bodyPr wrap="none" rtlCol="0">
            <a:spAutoFit/>
          </a:bodyPr>
          <a:lstStyle/>
          <a:p>
            <a:r>
              <a:rPr lang="fi-FI" dirty="0" smtClean="0"/>
              <a:t>1.34</a:t>
            </a:r>
            <a:endParaRPr lang="fi-FI" dirty="0"/>
          </a:p>
        </p:txBody>
      </p:sp>
      <p:sp>
        <p:nvSpPr>
          <p:cNvPr id="5" name="Tekstiruutu 4"/>
          <p:cNvSpPr txBox="1"/>
          <p:nvPr/>
        </p:nvSpPr>
        <p:spPr>
          <a:xfrm>
            <a:off x="3635896" y="3501008"/>
            <a:ext cx="633933" cy="369332"/>
          </a:xfrm>
          <a:prstGeom prst="rect">
            <a:avLst/>
          </a:prstGeom>
          <a:noFill/>
        </p:spPr>
        <p:txBody>
          <a:bodyPr wrap="none" rtlCol="0">
            <a:spAutoFit/>
          </a:bodyPr>
          <a:lstStyle/>
          <a:p>
            <a:r>
              <a:rPr lang="fi-FI" dirty="0" smtClean="0"/>
              <a:t>1.26</a:t>
            </a:r>
            <a:endParaRPr lang="fi-FI" dirty="0"/>
          </a:p>
        </p:txBody>
      </p:sp>
      <p:sp>
        <p:nvSpPr>
          <p:cNvPr id="7" name="Tekstiruutu 6"/>
          <p:cNvSpPr txBox="1"/>
          <p:nvPr/>
        </p:nvSpPr>
        <p:spPr>
          <a:xfrm>
            <a:off x="5004048" y="3861048"/>
            <a:ext cx="633933" cy="369332"/>
          </a:xfrm>
          <a:prstGeom prst="rect">
            <a:avLst/>
          </a:prstGeom>
          <a:noFill/>
        </p:spPr>
        <p:txBody>
          <a:bodyPr wrap="none" rtlCol="0">
            <a:spAutoFit/>
          </a:bodyPr>
          <a:lstStyle/>
          <a:p>
            <a:r>
              <a:rPr lang="fi-FI" dirty="0" smtClean="0"/>
              <a:t>1.03</a:t>
            </a:r>
            <a:endParaRPr lang="fi-FI" dirty="0"/>
          </a:p>
        </p:txBody>
      </p:sp>
      <p:sp>
        <p:nvSpPr>
          <p:cNvPr id="9" name="Tekstiruutu 8"/>
          <p:cNvSpPr txBox="1"/>
          <p:nvPr/>
        </p:nvSpPr>
        <p:spPr>
          <a:xfrm>
            <a:off x="3491880" y="2708920"/>
            <a:ext cx="879981" cy="369332"/>
          </a:xfrm>
          <a:prstGeom prst="rect">
            <a:avLst/>
          </a:prstGeom>
          <a:noFill/>
        </p:spPr>
        <p:txBody>
          <a:bodyPr wrap="none" rtlCol="0">
            <a:spAutoFit/>
          </a:bodyPr>
          <a:lstStyle/>
          <a:p>
            <a:r>
              <a:rPr lang="fi-FI" dirty="0"/>
              <a:t>d</a:t>
            </a:r>
            <a:r>
              <a:rPr lang="fi-FI" dirty="0" smtClean="0"/>
              <a:t>=0.11</a:t>
            </a:r>
            <a:endParaRPr lang="fi-FI" dirty="0"/>
          </a:p>
        </p:txBody>
      </p:sp>
      <p:sp>
        <p:nvSpPr>
          <p:cNvPr id="10" name="Tekstiruutu 9"/>
          <p:cNvSpPr txBox="1"/>
          <p:nvPr/>
        </p:nvSpPr>
        <p:spPr>
          <a:xfrm>
            <a:off x="4788024" y="2780928"/>
            <a:ext cx="897113" cy="369332"/>
          </a:xfrm>
          <a:prstGeom prst="rect">
            <a:avLst/>
          </a:prstGeom>
          <a:noFill/>
        </p:spPr>
        <p:txBody>
          <a:bodyPr wrap="none" rtlCol="0">
            <a:spAutoFit/>
          </a:bodyPr>
          <a:lstStyle/>
          <a:p>
            <a:r>
              <a:rPr lang="fi-FI" dirty="0"/>
              <a:t>d</a:t>
            </a:r>
            <a:r>
              <a:rPr lang="fi-FI" dirty="0" smtClean="0"/>
              <a:t>=0.45</a:t>
            </a:r>
            <a:endParaRPr lang="fi-FI" dirty="0"/>
          </a:p>
        </p:txBody>
      </p:sp>
      <p:sp>
        <p:nvSpPr>
          <p:cNvPr id="6" name="Tekstiruutu 5"/>
          <p:cNvSpPr txBox="1"/>
          <p:nvPr/>
        </p:nvSpPr>
        <p:spPr>
          <a:xfrm>
            <a:off x="2843808" y="4581128"/>
            <a:ext cx="1814694" cy="369332"/>
          </a:xfrm>
          <a:prstGeom prst="rect">
            <a:avLst/>
          </a:prstGeom>
          <a:noFill/>
        </p:spPr>
        <p:txBody>
          <a:bodyPr wrap="none" rtlCol="0">
            <a:spAutoFit/>
          </a:bodyPr>
          <a:lstStyle/>
          <a:p>
            <a:r>
              <a:rPr lang="fi-FI" dirty="0" smtClean="0"/>
              <a:t>F=3.56.p=0.041</a:t>
            </a:r>
            <a:endParaRPr lang="fi-FI" dirty="0"/>
          </a:p>
        </p:txBody>
      </p:sp>
    </p:spTree>
    <p:extLst>
      <p:ext uri="{BB962C8B-B14F-4D97-AF65-F5344CB8AC3E}">
        <p14:creationId xmlns:p14="http://schemas.microsoft.com/office/powerpoint/2010/main" val="1142303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dirty="0" smtClean="0"/>
              <a:t>Introduction</a:t>
            </a:r>
            <a:r>
              <a:rPr lang="fi-FI" dirty="0" smtClean="0"/>
              <a:t/>
            </a:r>
            <a:br>
              <a:rPr lang="fi-FI" dirty="0" smtClean="0"/>
            </a:br>
            <a:endParaRPr lang="fi-FI" dirty="0"/>
          </a:p>
        </p:txBody>
      </p:sp>
      <p:sp>
        <p:nvSpPr>
          <p:cNvPr id="7171" name="Rectangle 3"/>
          <p:cNvSpPr>
            <a:spLocks noGrp="1" noChangeArrowheads="1"/>
          </p:cNvSpPr>
          <p:nvPr>
            <p:ph type="body" idx="1"/>
          </p:nvPr>
        </p:nvSpPr>
        <p:spPr/>
        <p:txBody>
          <a:bodyPr/>
          <a:lstStyle/>
          <a:p>
            <a:r>
              <a:rPr lang="en-GB" dirty="0" smtClean="0"/>
              <a:t>In Finland there are approximately 4000 - 5000 people who are deaf and use sign language as their mother tongue.</a:t>
            </a:r>
          </a:p>
          <a:p>
            <a:r>
              <a:rPr lang="en-GB" dirty="0" smtClean="0"/>
              <a:t>About 250 of these persons attend the housing and sheltered work services of the Service Foundation for the Deaf.</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dirty="0" smtClean="0"/>
              <a:t>6 </a:t>
            </a:r>
            <a:r>
              <a:rPr lang="fi-FI" sz="2800" dirty="0" err="1" smtClean="0"/>
              <a:t>weeks</a:t>
            </a:r>
            <a:r>
              <a:rPr lang="fi-FI" sz="2800" dirty="0" smtClean="0"/>
              <a:t> </a:t>
            </a:r>
            <a:r>
              <a:rPr lang="fi-FI" sz="2800" dirty="0" err="1" smtClean="0"/>
              <a:t>web-based</a:t>
            </a:r>
            <a:r>
              <a:rPr lang="fi-FI" sz="2800" dirty="0" smtClean="0"/>
              <a:t> ACT intervention: No </a:t>
            </a:r>
            <a:r>
              <a:rPr lang="fi-FI" sz="2800" dirty="0" err="1" smtClean="0"/>
              <a:t>face-to-face</a:t>
            </a:r>
            <a:r>
              <a:rPr lang="fi-FI" sz="2800" dirty="0" smtClean="0"/>
              <a:t> </a:t>
            </a:r>
            <a:r>
              <a:rPr lang="fi-FI" sz="2800" dirty="0" err="1" smtClean="0"/>
              <a:t>contact</a:t>
            </a:r>
            <a:endParaRPr lang="fi-FI" sz="2800" dirty="0"/>
          </a:p>
        </p:txBody>
      </p:sp>
      <p:graphicFrame>
        <p:nvGraphicFramePr>
          <p:cNvPr id="3" name="Sisällön paikkamerkki 5"/>
          <p:cNvGraphicFramePr>
            <a:graphicFrameLocks noGrp="1"/>
          </p:cNvGraphicFramePr>
          <p:nvPr>
            <p:ph idx="1"/>
            <p:extLst>
              <p:ext uri="{D42A27DB-BD31-4B8C-83A1-F6EECF244321}">
                <p14:modId xmlns:p14="http://schemas.microsoft.com/office/powerpoint/2010/main" val="1725072522"/>
              </p:ext>
            </p:extLst>
          </p:nvPr>
        </p:nvGraphicFramePr>
        <p:xfrm>
          <a:off x="1123950" y="1693863"/>
          <a:ext cx="7389813" cy="4060825"/>
        </p:xfrm>
        <a:graphic>
          <a:graphicData uri="http://schemas.openxmlformats.org/drawingml/2006/chart">
            <c:chart xmlns:c="http://schemas.openxmlformats.org/drawingml/2006/chart" xmlns:r="http://schemas.openxmlformats.org/officeDocument/2006/relationships" r:id="rId2"/>
          </a:graphicData>
        </a:graphic>
      </p:graphicFrame>
      <p:sp>
        <p:nvSpPr>
          <p:cNvPr id="4" name="Tekstiruutu 3"/>
          <p:cNvSpPr txBox="1"/>
          <p:nvPr/>
        </p:nvSpPr>
        <p:spPr>
          <a:xfrm>
            <a:off x="2843808" y="2348880"/>
            <a:ext cx="745178" cy="369332"/>
          </a:xfrm>
          <a:prstGeom prst="rect">
            <a:avLst/>
          </a:prstGeom>
          <a:noFill/>
        </p:spPr>
        <p:txBody>
          <a:bodyPr wrap="none" rtlCol="0">
            <a:spAutoFit/>
          </a:bodyPr>
          <a:lstStyle/>
          <a:p>
            <a:r>
              <a:rPr lang="fi-FI" dirty="0" smtClean="0"/>
              <a:t>22.11</a:t>
            </a:r>
            <a:endParaRPr lang="fi-FI" dirty="0"/>
          </a:p>
        </p:txBody>
      </p:sp>
      <p:sp>
        <p:nvSpPr>
          <p:cNvPr id="5" name="Tekstiruutu 4"/>
          <p:cNvSpPr txBox="1"/>
          <p:nvPr/>
        </p:nvSpPr>
        <p:spPr>
          <a:xfrm>
            <a:off x="3563888" y="4149080"/>
            <a:ext cx="762311" cy="369332"/>
          </a:xfrm>
          <a:prstGeom prst="rect">
            <a:avLst/>
          </a:prstGeom>
          <a:noFill/>
        </p:spPr>
        <p:txBody>
          <a:bodyPr wrap="none" rtlCol="0">
            <a:spAutoFit/>
          </a:bodyPr>
          <a:lstStyle/>
          <a:p>
            <a:r>
              <a:rPr lang="fi-FI" dirty="0" smtClean="0"/>
              <a:t>13.34</a:t>
            </a:r>
            <a:endParaRPr lang="fi-FI" dirty="0"/>
          </a:p>
        </p:txBody>
      </p:sp>
      <p:sp>
        <p:nvSpPr>
          <p:cNvPr id="6" name="Tekstiruutu 5"/>
          <p:cNvSpPr txBox="1"/>
          <p:nvPr/>
        </p:nvSpPr>
        <p:spPr>
          <a:xfrm>
            <a:off x="5004048" y="4221088"/>
            <a:ext cx="762311" cy="369332"/>
          </a:xfrm>
          <a:prstGeom prst="rect">
            <a:avLst/>
          </a:prstGeom>
          <a:noFill/>
        </p:spPr>
        <p:txBody>
          <a:bodyPr wrap="none" rtlCol="0">
            <a:spAutoFit/>
          </a:bodyPr>
          <a:lstStyle/>
          <a:p>
            <a:r>
              <a:rPr lang="fi-FI" dirty="0" smtClean="0"/>
              <a:t>12.57</a:t>
            </a:r>
            <a:endParaRPr lang="fi-FI" dirty="0"/>
          </a:p>
        </p:txBody>
      </p:sp>
      <p:sp>
        <p:nvSpPr>
          <p:cNvPr id="7" name="Tekstiruutu 6"/>
          <p:cNvSpPr txBox="1"/>
          <p:nvPr/>
        </p:nvSpPr>
        <p:spPr>
          <a:xfrm>
            <a:off x="4067944" y="3212976"/>
            <a:ext cx="762311" cy="369332"/>
          </a:xfrm>
          <a:prstGeom prst="rect">
            <a:avLst/>
          </a:prstGeom>
          <a:noFill/>
        </p:spPr>
        <p:txBody>
          <a:bodyPr wrap="none" rtlCol="0">
            <a:spAutoFit/>
          </a:bodyPr>
          <a:lstStyle/>
          <a:p>
            <a:r>
              <a:rPr lang="fi-FI" dirty="0" smtClean="0"/>
              <a:t>17.85</a:t>
            </a:r>
            <a:endParaRPr lang="fi-FI" dirty="0"/>
          </a:p>
        </p:txBody>
      </p:sp>
      <p:sp>
        <p:nvSpPr>
          <p:cNvPr id="8" name="Tekstiruutu 7"/>
          <p:cNvSpPr txBox="1"/>
          <p:nvPr/>
        </p:nvSpPr>
        <p:spPr>
          <a:xfrm>
            <a:off x="2411760" y="3068960"/>
            <a:ext cx="762311" cy="369332"/>
          </a:xfrm>
          <a:prstGeom prst="rect">
            <a:avLst/>
          </a:prstGeom>
          <a:noFill/>
        </p:spPr>
        <p:txBody>
          <a:bodyPr wrap="none" rtlCol="0">
            <a:spAutoFit/>
          </a:bodyPr>
          <a:lstStyle/>
          <a:p>
            <a:r>
              <a:rPr lang="fi-FI" dirty="0" smtClean="0"/>
              <a:t>20.65</a:t>
            </a:r>
            <a:endParaRPr lang="fi-FI" dirty="0"/>
          </a:p>
        </p:txBody>
      </p:sp>
    </p:spTree>
    <p:extLst>
      <p:ext uri="{BB962C8B-B14F-4D97-AF65-F5344CB8AC3E}">
        <p14:creationId xmlns:p14="http://schemas.microsoft.com/office/powerpoint/2010/main" val="3898418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Results</a:t>
            </a:r>
            <a:endParaRPr lang="fi-FI" dirty="0"/>
          </a:p>
        </p:txBody>
      </p:sp>
      <p:sp>
        <p:nvSpPr>
          <p:cNvPr id="3" name="Sisällön paikkamerkki 2"/>
          <p:cNvSpPr>
            <a:spLocks noGrp="1"/>
          </p:cNvSpPr>
          <p:nvPr>
            <p:ph idx="1"/>
          </p:nvPr>
        </p:nvSpPr>
        <p:spPr/>
        <p:txBody>
          <a:bodyPr/>
          <a:lstStyle/>
          <a:p>
            <a:r>
              <a:rPr lang="en-US" dirty="0" smtClean="0"/>
              <a:t>There </a:t>
            </a:r>
            <a:r>
              <a:rPr lang="en-US" dirty="0"/>
              <a:t>were </a:t>
            </a:r>
            <a:r>
              <a:rPr lang="en-US" dirty="0" smtClean="0"/>
              <a:t>low </a:t>
            </a:r>
            <a:r>
              <a:rPr lang="en-US" dirty="0"/>
              <a:t>correlations between BDI and SCL-90 (r=-0.21), and BDI and AAQ-II (r=0.07) measurements at the beginning of the study. </a:t>
            </a:r>
            <a:endParaRPr lang="en-US" dirty="0" smtClean="0"/>
          </a:p>
          <a:p>
            <a:r>
              <a:rPr lang="en-US" dirty="0" smtClean="0"/>
              <a:t>The </a:t>
            </a:r>
            <a:r>
              <a:rPr lang="en-US" dirty="0"/>
              <a:t>correlation between SCL-90 and AAQ-II was higher (r=-0.69). </a:t>
            </a:r>
            <a:endParaRPr lang="en-US" dirty="0" smtClean="0"/>
          </a:p>
          <a:p>
            <a:r>
              <a:rPr lang="en-US" dirty="0" smtClean="0"/>
              <a:t>These </a:t>
            </a:r>
            <a:r>
              <a:rPr lang="en-US" dirty="0"/>
              <a:t>low correlations between BDI and SCL-90/AAQ-II are exceptional as compared to other Finnish studies including clients with equal level of depression symptoms. For example, in a Study by </a:t>
            </a:r>
            <a:r>
              <a:rPr lang="en-US" dirty="0" err="1"/>
              <a:t>Kohtala</a:t>
            </a:r>
            <a:r>
              <a:rPr lang="en-US" dirty="0"/>
              <a:t> et al. (in press) the pre-measurement correlation between BDI and SCL-90 was 0.70 and between BDI and AAQ -0.55. </a:t>
            </a:r>
            <a:endParaRPr lang="fi-FI" dirty="0"/>
          </a:p>
          <a:p>
            <a:endParaRPr lang="fi-FI" dirty="0"/>
          </a:p>
        </p:txBody>
      </p:sp>
    </p:spTree>
    <p:extLst>
      <p:ext uri="{BB962C8B-B14F-4D97-AF65-F5344CB8AC3E}">
        <p14:creationId xmlns:p14="http://schemas.microsoft.com/office/powerpoint/2010/main" val="5722712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Results</a:t>
            </a:r>
            <a:r>
              <a:rPr lang="fi-FI" dirty="0" smtClean="0"/>
              <a:t>: </a:t>
            </a:r>
            <a:r>
              <a:rPr lang="fi-FI" dirty="0" err="1" smtClean="0"/>
              <a:t>Figure</a:t>
            </a:r>
            <a:r>
              <a:rPr lang="fi-FI" dirty="0" smtClean="0"/>
              <a:t> on </a:t>
            </a:r>
            <a:r>
              <a:rPr lang="fi-FI" dirty="0" err="1" smtClean="0"/>
              <a:t>changes</a:t>
            </a:r>
            <a:r>
              <a:rPr lang="fi-FI" dirty="0" smtClean="0"/>
              <a:t> in SCL GSI (n =14)</a:t>
            </a:r>
            <a:endParaRPr lang="fi-FI" dirty="0"/>
          </a:p>
        </p:txBody>
      </p:sp>
      <p:graphicFrame>
        <p:nvGraphicFramePr>
          <p:cNvPr id="3" name="Kaavio 2"/>
          <p:cNvGraphicFramePr/>
          <p:nvPr/>
        </p:nvGraphicFramePr>
        <p:xfrm>
          <a:off x="2286000" y="2057400"/>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139952" y="1628800"/>
            <a:ext cx="2544286" cy="369332"/>
          </a:xfrm>
          <a:prstGeom prst="rect">
            <a:avLst/>
          </a:prstGeom>
          <a:noFill/>
        </p:spPr>
        <p:txBody>
          <a:bodyPr wrap="none" rtlCol="0">
            <a:spAutoFit/>
          </a:bodyPr>
          <a:lstStyle/>
          <a:p>
            <a:r>
              <a:rPr lang="fi-FI" dirty="0" err="1" smtClean="0"/>
              <a:t>Decrease</a:t>
            </a:r>
            <a:r>
              <a:rPr lang="fi-FI" dirty="0" smtClean="0"/>
              <a:t> of </a:t>
            </a:r>
            <a:r>
              <a:rPr lang="fi-FI" dirty="0" err="1" smtClean="0"/>
              <a:t>symptoms</a:t>
            </a:r>
            <a:endParaRPr lang="fi-FI" dirty="0"/>
          </a:p>
        </p:txBody>
      </p:sp>
      <p:sp>
        <p:nvSpPr>
          <p:cNvPr id="6" name="TextBox 5"/>
          <p:cNvSpPr txBox="1"/>
          <p:nvPr/>
        </p:nvSpPr>
        <p:spPr>
          <a:xfrm>
            <a:off x="1115616" y="5445224"/>
            <a:ext cx="7276351" cy="369332"/>
          </a:xfrm>
          <a:prstGeom prst="rect">
            <a:avLst/>
          </a:prstGeom>
          <a:noFill/>
        </p:spPr>
        <p:txBody>
          <a:bodyPr wrap="none" rtlCol="0">
            <a:spAutoFit/>
          </a:bodyPr>
          <a:lstStyle/>
          <a:p>
            <a:r>
              <a:rPr lang="fi-FI" b="1" dirty="0" smtClean="0"/>
              <a:t>10 of 14 </a:t>
            </a:r>
            <a:r>
              <a:rPr lang="fi-FI" b="1" dirty="0" err="1" smtClean="0"/>
              <a:t>subjects</a:t>
            </a:r>
            <a:r>
              <a:rPr lang="fi-FI" b="1" dirty="0" smtClean="0"/>
              <a:t> </a:t>
            </a:r>
            <a:r>
              <a:rPr lang="fi-FI" b="1" dirty="0" err="1" smtClean="0"/>
              <a:t>reported</a:t>
            </a:r>
            <a:r>
              <a:rPr lang="fi-FI" b="1" dirty="0" smtClean="0"/>
              <a:t> </a:t>
            </a:r>
            <a:r>
              <a:rPr lang="fi-FI" b="1" dirty="0" err="1" smtClean="0"/>
              <a:t>decrease</a:t>
            </a:r>
            <a:r>
              <a:rPr lang="fi-FI" b="1" dirty="0" smtClean="0"/>
              <a:t> of </a:t>
            </a:r>
            <a:r>
              <a:rPr lang="fi-FI" b="1" dirty="0" err="1" smtClean="0"/>
              <a:t>psychological</a:t>
            </a:r>
            <a:r>
              <a:rPr lang="fi-FI" b="1" dirty="0" smtClean="0"/>
              <a:t> </a:t>
            </a:r>
            <a:r>
              <a:rPr lang="fi-FI" b="1" dirty="0" err="1" smtClean="0"/>
              <a:t>symptoms</a:t>
            </a:r>
            <a:r>
              <a:rPr lang="fi-FI" b="1" dirty="0" smtClean="0"/>
              <a:t> </a:t>
            </a:r>
            <a:endParaRPr lang="fi-FI" b="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Results</a:t>
            </a:r>
            <a:r>
              <a:rPr lang="fi-FI" dirty="0" smtClean="0"/>
              <a:t>: </a:t>
            </a:r>
            <a:r>
              <a:rPr lang="fi-FI" dirty="0" err="1" smtClean="0"/>
              <a:t>Figure</a:t>
            </a:r>
            <a:r>
              <a:rPr lang="fi-FI" dirty="0" smtClean="0"/>
              <a:t> on </a:t>
            </a:r>
            <a:r>
              <a:rPr lang="fi-FI" dirty="0" err="1" smtClean="0"/>
              <a:t>changes</a:t>
            </a:r>
            <a:r>
              <a:rPr lang="fi-FI" dirty="0" smtClean="0"/>
              <a:t> in BDI </a:t>
            </a:r>
            <a:br>
              <a:rPr lang="fi-FI" dirty="0" smtClean="0"/>
            </a:br>
            <a:r>
              <a:rPr lang="fi-FI" dirty="0" smtClean="0"/>
              <a:t>(n = 14)</a:t>
            </a:r>
            <a:endParaRPr lang="fi-FI" dirty="0"/>
          </a:p>
        </p:txBody>
      </p:sp>
      <p:graphicFrame>
        <p:nvGraphicFramePr>
          <p:cNvPr id="3" name="Kaavio 2"/>
          <p:cNvGraphicFramePr/>
          <p:nvPr/>
        </p:nvGraphicFramePr>
        <p:xfrm>
          <a:off x="2286000" y="2057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4211960" y="1772816"/>
            <a:ext cx="2544286" cy="646331"/>
          </a:xfrm>
          <a:prstGeom prst="rect">
            <a:avLst/>
          </a:prstGeom>
          <a:noFill/>
        </p:spPr>
        <p:txBody>
          <a:bodyPr wrap="square" rtlCol="0">
            <a:spAutoFit/>
          </a:bodyPr>
          <a:lstStyle/>
          <a:p>
            <a:r>
              <a:rPr lang="fi-FI" dirty="0" err="1" smtClean="0"/>
              <a:t>Decrease</a:t>
            </a:r>
            <a:r>
              <a:rPr lang="fi-FI" dirty="0" smtClean="0"/>
              <a:t> of depression </a:t>
            </a:r>
            <a:r>
              <a:rPr lang="fi-FI" dirty="0" err="1" smtClean="0"/>
              <a:t>symptoms</a:t>
            </a:r>
            <a:endParaRPr lang="fi-FI" dirty="0"/>
          </a:p>
        </p:txBody>
      </p:sp>
      <p:sp>
        <p:nvSpPr>
          <p:cNvPr id="5" name="TextBox 4"/>
          <p:cNvSpPr txBox="1"/>
          <p:nvPr/>
        </p:nvSpPr>
        <p:spPr>
          <a:xfrm>
            <a:off x="1115616" y="5445224"/>
            <a:ext cx="6776214" cy="369332"/>
          </a:xfrm>
          <a:prstGeom prst="rect">
            <a:avLst/>
          </a:prstGeom>
          <a:noFill/>
        </p:spPr>
        <p:txBody>
          <a:bodyPr wrap="none" rtlCol="0">
            <a:spAutoFit/>
          </a:bodyPr>
          <a:lstStyle/>
          <a:p>
            <a:r>
              <a:rPr lang="fi-FI" b="1" dirty="0" smtClean="0"/>
              <a:t>8 of 14 </a:t>
            </a:r>
            <a:r>
              <a:rPr lang="fi-FI" b="1" dirty="0" err="1" smtClean="0"/>
              <a:t>subjects</a:t>
            </a:r>
            <a:r>
              <a:rPr lang="fi-FI" b="1" dirty="0" smtClean="0"/>
              <a:t> </a:t>
            </a:r>
            <a:r>
              <a:rPr lang="fi-FI" b="1" dirty="0" err="1" smtClean="0"/>
              <a:t>reported</a:t>
            </a:r>
            <a:r>
              <a:rPr lang="fi-FI" b="1" dirty="0" smtClean="0"/>
              <a:t> </a:t>
            </a:r>
            <a:r>
              <a:rPr lang="fi-FI" b="1" dirty="0" err="1" smtClean="0"/>
              <a:t>decrease</a:t>
            </a:r>
            <a:r>
              <a:rPr lang="fi-FI" b="1" dirty="0" smtClean="0"/>
              <a:t> of depression </a:t>
            </a:r>
            <a:r>
              <a:rPr lang="fi-FI" b="1" dirty="0" err="1" smtClean="0"/>
              <a:t>symptoms</a:t>
            </a:r>
            <a:r>
              <a:rPr lang="fi-FI" b="1" dirty="0" smtClean="0"/>
              <a:t> </a:t>
            </a:r>
            <a:endParaRPr lang="fi-FI" b="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Results</a:t>
            </a:r>
            <a:r>
              <a:rPr lang="fi-FI" dirty="0" smtClean="0"/>
              <a:t>: </a:t>
            </a:r>
            <a:r>
              <a:rPr lang="fi-FI" dirty="0" err="1" smtClean="0"/>
              <a:t>Figure</a:t>
            </a:r>
            <a:r>
              <a:rPr lang="fi-FI" dirty="0" smtClean="0"/>
              <a:t> on </a:t>
            </a:r>
            <a:r>
              <a:rPr lang="fi-FI" dirty="0" err="1" smtClean="0"/>
              <a:t>changes</a:t>
            </a:r>
            <a:r>
              <a:rPr lang="fi-FI" dirty="0" smtClean="0"/>
              <a:t> in ACT-2 </a:t>
            </a:r>
            <a:br>
              <a:rPr lang="fi-FI" dirty="0" smtClean="0"/>
            </a:br>
            <a:r>
              <a:rPr lang="fi-FI" dirty="0" smtClean="0"/>
              <a:t>(n = 14)</a:t>
            </a:r>
            <a:endParaRPr lang="fi-FI" dirty="0"/>
          </a:p>
        </p:txBody>
      </p:sp>
      <p:graphicFrame>
        <p:nvGraphicFramePr>
          <p:cNvPr id="3" name="Kaavio 2"/>
          <p:cNvGraphicFramePr/>
          <p:nvPr/>
        </p:nvGraphicFramePr>
        <p:xfrm>
          <a:off x="2286000" y="2057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4211960" y="1700808"/>
            <a:ext cx="2262158" cy="369332"/>
          </a:xfrm>
          <a:prstGeom prst="rect">
            <a:avLst/>
          </a:prstGeom>
          <a:noFill/>
        </p:spPr>
        <p:txBody>
          <a:bodyPr wrap="none" rtlCol="0">
            <a:spAutoFit/>
          </a:bodyPr>
          <a:lstStyle/>
          <a:p>
            <a:r>
              <a:rPr lang="fi-FI" dirty="0" err="1" smtClean="0"/>
              <a:t>Increase</a:t>
            </a:r>
            <a:r>
              <a:rPr lang="fi-FI" dirty="0" smtClean="0"/>
              <a:t> of </a:t>
            </a:r>
            <a:r>
              <a:rPr lang="fi-FI" dirty="0" err="1" smtClean="0"/>
              <a:t>flexibility</a:t>
            </a:r>
            <a:endParaRPr lang="fi-FI" dirty="0"/>
          </a:p>
        </p:txBody>
      </p:sp>
      <p:sp>
        <p:nvSpPr>
          <p:cNvPr id="5" name="TextBox 4"/>
          <p:cNvSpPr txBox="1"/>
          <p:nvPr/>
        </p:nvSpPr>
        <p:spPr>
          <a:xfrm>
            <a:off x="1115616" y="5445224"/>
            <a:ext cx="7802136" cy="369332"/>
          </a:xfrm>
          <a:prstGeom prst="rect">
            <a:avLst/>
          </a:prstGeom>
          <a:noFill/>
        </p:spPr>
        <p:txBody>
          <a:bodyPr wrap="none" rtlCol="0">
            <a:spAutoFit/>
          </a:bodyPr>
          <a:lstStyle/>
          <a:p>
            <a:r>
              <a:rPr lang="fi-FI" b="1" dirty="0" smtClean="0"/>
              <a:t>10 of 14 </a:t>
            </a:r>
            <a:r>
              <a:rPr lang="fi-FI" b="1" dirty="0" err="1" smtClean="0"/>
              <a:t>subjects</a:t>
            </a:r>
            <a:r>
              <a:rPr lang="fi-FI" b="1" dirty="0" smtClean="0"/>
              <a:t> </a:t>
            </a:r>
            <a:r>
              <a:rPr lang="fi-FI" b="1" dirty="0" err="1" smtClean="0"/>
              <a:t>reported</a:t>
            </a:r>
            <a:r>
              <a:rPr lang="fi-FI" b="1" dirty="0" smtClean="0"/>
              <a:t> </a:t>
            </a:r>
            <a:r>
              <a:rPr lang="fi-FI" b="1" dirty="0" err="1" smtClean="0"/>
              <a:t>change/increase</a:t>
            </a:r>
            <a:r>
              <a:rPr lang="fi-FI" b="1" dirty="0" smtClean="0"/>
              <a:t> of </a:t>
            </a:r>
            <a:r>
              <a:rPr lang="fi-FI" b="1" dirty="0" err="1" smtClean="0"/>
              <a:t>psychological</a:t>
            </a:r>
            <a:r>
              <a:rPr lang="fi-FI" b="1" dirty="0" smtClean="0"/>
              <a:t> </a:t>
            </a:r>
            <a:r>
              <a:rPr lang="fi-FI" b="1" dirty="0" err="1" smtClean="0"/>
              <a:t>flexibility</a:t>
            </a:r>
            <a:endParaRPr lang="fi-FI" b="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Conclusions</a:t>
            </a:r>
            <a:endParaRPr lang="fi-FI" dirty="0"/>
          </a:p>
        </p:txBody>
      </p:sp>
      <p:sp>
        <p:nvSpPr>
          <p:cNvPr id="3" name="Sisällön paikkamerkki 2"/>
          <p:cNvSpPr>
            <a:spLocks noGrp="1"/>
          </p:cNvSpPr>
          <p:nvPr>
            <p:ph idx="1"/>
          </p:nvPr>
        </p:nvSpPr>
        <p:spPr>
          <a:xfrm>
            <a:off x="827584" y="1628800"/>
            <a:ext cx="7931150" cy="4464050"/>
          </a:xfrm>
        </p:spPr>
        <p:txBody>
          <a:bodyPr/>
          <a:lstStyle/>
          <a:p>
            <a:r>
              <a:rPr lang="en-US" dirty="0"/>
              <a:t>It is important to notice that the investigated population does not represent the Finnish Sign Language uses as a whole. </a:t>
            </a:r>
            <a:endParaRPr lang="en-US" dirty="0" smtClean="0"/>
          </a:p>
          <a:p>
            <a:r>
              <a:rPr lang="en-US" dirty="0" smtClean="0"/>
              <a:t>It </a:t>
            </a:r>
            <a:r>
              <a:rPr lang="en-US" dirty="0"/>
              <a:t>is obvious that the majority of the selected persons experienced a significant number of personal problems. </a:t>
            </a:r>
            <a:endParaRPr lang="en-US" dirty="0" smtClean="0"/>
          </a:p>
          <a:p>
            <a:r>
              <a:rPr lang="en-US" dirty="0" smtClean="0"/>
              <a:t>In </a:t>
            </a:r>
            <a:r>
              <a:rPr lang="en-US" dirty="0"/>
              <a:t>practice, because of the limited services available the only way to provide psychological interventions to the selected participants was to train the counselors to apply intervention methods. Thus, we believe that this study provides an example how psychological interventions could be provided to minority groups.</a:t>
            </a:r>
            <a:r>
              <a:rPr lang="fi-FI" dirty="0"/>
              <a:t> </a:t>
            </a:r>
          </a:p>
        </p:txBody>
      </p:sp>
    </p:spTree>
    <p:extLst>
      <p:ext uri="{BB962C8B-B14F-4D97-AF65-F5344CB8AC3E}">
        <p14:creationId xmlns:p14="http://schemas.microsoft.com/office/powerpoint/2010/main" val="27888898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Conclusions</a:t>
            </a:r>
            <a:endParaRPr lang="fi-FI" dirty="0"/>
          </a:p>
        </p:txBody>
      </p:sp>
      <p:sp>
        <p:nvSpPr>
          <p:cNvPr id="3" name="Sisällön paikkamerkki 2"/>
          <p:cNvSpPr>
            <a:spLocks noGrp="1"/>
          </p:cNvSpPr>
          <p:nvPr>
            <p:ph idx="1"/>
          </p:nvPr>
        </p:nvSpPr>
        <p:spPr>
          <a:xfrm>
            <a:off x="827584" y="1484784"/>
            <a:ext cx="7931150" cy="4824536"/>
          </a:xfrm>
        </p:spPr>
        <p:txBody>
          <a:bodyPr/>
          <a:lstStyle/>
          <a:p>
            <a:r>
              <a:rPr lang="en-US" dirty="0" smtClean="0"/>
              <a:t>It is possible to train counselors working with deaf persons to apply ACT.</a:t>
            </a:r>
          </a:p>
          <a:p>
            <a:r>
              <a:rPr lang="en-US" dirty="0" smtClean="0"/>
              <a:t>It is possible to use ACT with sign language. But the treatment process takes more time, and assessment procedures can be problematic.</a:t>
            </a:r>
          </a:p>
          <a:p>
            <a:r>
              <a:rPr lang="en-US" dirty="0" smtClean="0"/>
              <a:t>Short ACT intervention delivered by the counselors seems to have some positive effects to psychological and depression symptoms of deaf persons, and the intervention has some positive effects on the psychological flexibility among the majority of the deaf persons.</a:t>
            </a:r>
          </a:p>
          <a:p>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Conclusions</a:t>
            </a:r>
            <a:endParaRPr lang="fi-FI" dirty="0"/>
          </a:p>
        </p:txBody>
      </p:sp>
      <p:sp>
        <p:nvSpPr>
          <p:cNvPr id="3" name="Sisällön paikkamerkki 2"/>
          <p:cNvSpPr>
            <a:spLocks noGrp="1"/>
          </p:cNvSpPr>
          <p:nvPr>
            <p:ph idx="1"/>
          </p:nvPr>
        </p:nvSpPr>
        <p:spPr/>
        <p:txBody>
          <a:bodyPr/>
          <a:lstStyle/>
          <a:p>
            <a:r>
              <a:rPr lang="en-GB" dirty="0"/>
              <a:t>The measures were translated into Finnish Sign Language and they were used for the first time in this study. </a:t>
            </a:r>
            <a:endParaRPr lang="en-GB" dirty="0" smtClean="0"/>
          </a:p>
          <a:p>
            <a:r>
              <a:rPr lang="en-GB" dirty="0" smtClean="0"/>
              <a:t>How to measure the effects of the intervention could be a problem. </a:t>
            </a:r>
          </a:p>
          <a:p>
            <a:r>
              <a:rPr lang="en-GB" dirty="0" smtClean="0"/>
              <a:t>Thus</a:t>
            </a:r>
            <a:r>
              <a:rPr lang="en-GB" dirty="0"/>
              <a:t>, there is a possibility of misunderstanding of the </a:t>
            </a:r>
            <a:r>
              <a:rPr lang="en-GB" dirty="0" smtClean="0"/>
              <a:t>measurements, and assessment can take a long time to complete.</a:t>
            </a:r>
            <a:endParaRPr lang="en-GB" dirty="0"/>
          </a:p>
          <a:p>
            <a:endParaRPr lang="fi-FI" dirty="0"/>
          </a:p>
        </p:txBody>
      </p:sp>
    </p:spTree>
    <p:extLst>
      <p:ext uri="{BB962C8B-B14F-4D97-AF65-F5344CB8AC3E}">
        <p14:creationId xmlns:p14="http://schemas.microsoft.com/office/powerpoint/2010/main" val="4691351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Discussion</a:t>
            </a:r>
            <a:endParaRPr lang="fi-FI" dirty="0"/>
          </a:p>
        </p:txBody>
      </p:sp>
      <p:sp>
        <p:nvSpPr>
          <p:cNvPr id="3" name="Sisällön paikkamerkki 2"/>
          <p:cNvSpPr>
            <a:spLocks noGrp="1"/>
          </p:cNvSpPr>
          <p:nvPr>
            <p:ph idx="1"/>
          </p:nvPr>
        </p:nvSpPr>
        <p:spPr>
          <a:xfrm>
            <a:off x="827584" y="1484784"/>
            <a:ext cx="7931150" cy="5040560"/>
          </a:xfrm>
        </p:spPr>
        <p:txBody>
          <a:bodyPr/>
          <a:lstStyle/>
          <a:p>
            <a:r>
              <a:rPr lang="en-US" dirty="0" smtClean="0"/>
              <a:t>The ACT sign –intervention was well accepted both by the clients and by the counselors.</a:t>
            </a:r>
          </a:p>
          <a:p>
            <a:r>
              <a:rPr lang="en-US" dirty="0" smtClean="0"/>
              <a:t>There were reports indicating that there were positive changes at the </a:t>
            </a:r>
            <a:r>
              <a:rPr lang="en-US" dirty="0" err="1" smtClean="0"/>
              <a:t>Sampola</a:t>
            </a:r>
            <a:r>
              <a:rPr lang="en-US" dirty="0" smtClean="0"/>
              <a:t> community during and after the intervention. </a:t>
            </a:r>
          </a:p>
          <a:p>
            <a:r>
              <a:rPr lang="en-US" dirty="0" smtClean="0"/>
              <a:t>This </a:t>
            </a:r>
            <a:r>
              <a:rPr lang="en-US" dirty="0"/>
              <a:t>is an example that in some cases the only way to influence the quality of life of the minorities is to train staff members to use psychological methods  </a:t>
            </a:r>
          </a:p>
          <a:p>
            <a:r>
              <a:rPr lang="en-GB" dirty="0" smtClean="0"/>
              <a:t>The model of training staff members to use ACT seems to be workable.</a:t>
            </a:r>
          </a:p>
          <a:p>
            <a:endParaRPr lang="fi-FI"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GB" dirty="0" smtClean="0"/>
              <a:t>Introduction</a:t>
            </a:r>
            <a:r>
              <a:rPr lang="fi-FI" dirty="0" smtClean="0"/>
              <a:t/>
            </a:r>
            <a:br>
              <a:rPr lang="fi-FI" dirty="0" smtClean="0"/>
            </a:br>
            <a:endParaRPr lang="fi-FI" dirty="0"/>
          </a:p>
        </p:txBody>
      </p:sp>
      <p:sp>
        <p:nvSpPr>
          <p:cNvPr id="3" name="Sisällön paikkamerkki 2"/>
          <p:cNvSpPr>
            <a:spLocks noGrp="1"/>
          </p:cNvSpPr>
          <p:nvPr>
            <p:ph idx="1"/>
          </p:nvPr>
        </p:nvSpPr>
        <p:spPr/>
        <p:txBody>
          <a:bodyPr/>
          <a:lstStyle/>
          <a:p>
            <a:r>
              <a:rPr lang="en-GB" dirty="0" smtClean="0"/>
              <a:t>There is some data (</a:t>
            </a:r>
            <a:r>
              <a:rPr lang="en-GB" dirty="0" err="1" smtClean="0"/>
              <a:t>Lindfors</a:t>
            </a:r>
            <a:r>
              <a:rPr lang="en-GB" dirty="0" smtClean="0"/>
              <a:t>, 2005) suggesting that deaf persons have slightly increased number of psychological symptoms as compared to Finnish population in general: 25% vs. 19%.</a:t>
            </a:r>
          </a:p>
          <a:p>
            <a:r>
              <a:rPr lang="en-GB" dirty="0" smtClean="0"/>
              <a:t>The most common psychological symptoms among the deaf population were loneliness, depression and anxiety symptoms. </a:t>
            </a:r>
          </a:p>
          <a:p>
            <a:r>
              <a:rPr lang="en-GB" dirty="0" smtClean="0"/>
              <a:t>Deaf persons reported that they needed help for discussing problems with relationships, work-related and other psychological difficulties.</a:t>
            </a:r>
            <a:endParaRPr lang="fi-FI"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The </a:t>
            </a:r>
            <a:r>
              <a:rPr lang="fi-FI" dirty="0" err="1" smtClean="0"/>
              <a:t>aim</a:t>
            </a:r>
            <a:endParaRPr lang="fi-FI" dirty="0"/>
          </a:p>
        </p:txBody>
      </p:sp>
      <p:sp>
        <p:nvSpPr>
          <p:cNvPr id="3" name="Content Placeholder 2"/>
          <p:cNvSpPr>
            <a:spLocks noGrp="1"/>
          </p:cNvSpPr>
          <p:nvPr>
            <p:ph idx="1"/>
          </p:nvPr>
        </p:nvSpPr>
        <p:spPr/>
        <p:txBody>
          <a:bodyPr/>
          <a:lstStyle/>
          <a:p>
            <a:r>
              <a:rPr lang="en-GB" dirty="0" smtClean="0"/>
              <a:t>The aim of the study was to develop an intervention model to increase wellbeing of deaf or deaf-blind clients. </a:t>
            </a:r>
          </a:p>
          <a:p>
            <a:r>
              <a:rPr lang="en-GB" dirty="0" smtClean="0"/>
              <a:t>As there is a lack of psychotherapists who can use sign language we wanted to investigate if training of counsellors using sign language can have positive impact to deaf clients’ wellbeing. </a:t>
            </a:r>
            <a:endParaRPr lang="fi-FI"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GB" dirty="0" smtClean="0"/>
              <a:t>Method: Procedure</a:t>
            </a:r>
            <a:endParaRPr lang="fi-FI" dirty="0"/>
          </a:p>
        </p:txBody>
      </p:sp>
      <p:sp>
        <p:nvSpPr>
          <p:cNvPr id="3" name="Sisällön paikkamerkki 2"/>
          <p:cNvSpPr>
            <a:spLocks noGrp="1"/>
          </p:cNvSpPr>
          <p:nvPr>
            <p:ph idx="1"/>
          </p:nvPr>
        </p:nvSpPr>
        <p:spPr/>
        <p:txBody>
          <a:bodyPr/>
          <a:lstStyle/>
          <a:p>
            <a:r>
              <a:rPr lang="en-GB" dirty="0" smtClean="0"/>
              <a:t>The study was conducted in the service centre </a:t>
            </a:r>
            <a:r>
              <a:rPr lang="en-GB" dirty="0" err="1" smtClean="0"/>
              <a:t>Sampola</a:t>
            </a:r>
            <a:r>
              <a:rPr lang="en-GB" dirty="0" smtClean="0"/>
              <a:t>, which is owned by the Service Foundation for the Deaf.</a:t>
            </a:r>
          </a:p>
          <a:p>
            <a:r>
              <a:rPr lang="en-GB" dirty="0" smtClean="0"/>
              <a:t>It provides supported housing services and workshops, and other work activities in sign language for deaf and </a:t>
            </a:r>
            <a:r>
              <a:rPr lang="en-GB" dirty="0" err="1" smtClean="0"/>
              <a:t>deadblind</a:t>
            </a:r>
            <a:r>
              <a:rPr lang="en-GB" dirty="0" smtClean="0"/>
              <a:t> persons.</a:t>
            </a:r>
          </a:p>
          <a:p>
            <a:r>
              <a:rPr lang="en-GB" dirty="0" smtClean="0"/>
              <a:t>There are 19 staff members and 43 clients of which 35 have their accommodation in </a:t>
            </a:r>
            <a:r>
              <a:rPr lang="en-GB" dirty="0" err="1" smtClean="0"/>
              <a:t>Sampola</a:t>
            </a:r>
            <a:r>
              <a:rPr lang="en-GB" dirty="0" smtClean="0"/>
              <a:t>.</a:t>
            </a:r>
          </a:p>
          <a:p>
            <a:endParaRPr lang="fi-FI"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Method</a:t>
            </a:r>
            <a:r>
              <a:rPr lang="fi-FI" dirty="0" smtClean="0"/>
              <a:t>: </a:t>
            </a:r>
            <a:r>
              <a:rPr lang="fi-FI" dirty="0" err="1" smtClean="0"/>
              <a:t>Subjects</a:t>
            </a:r>
            <a:endParaRPr lang="fi-FI" dirty="0"/>
          </a:p>
        </p:txBody>
      </p:sp>
      <p:sp>
        <p:nvSpPr>
          <p:cNvPr id="3" name="Sisällön paikkamerkki 2"/>
          <p:cNvSpPr>
            <a:spLocks noGrp="1"/>
          </p:cNvSpPr>
          <p:nvPr>
            <p:ph idx="1"/>
          </p:nvPr>
        </p:nvSpPr>
        <p:spPr>
          <a:xfrm>
            <a:off x="827584" y="1628800"/>
            <a:ext cx="7931150" cy="4752106"/>
          </a:xfrm>
        </p:spPr>
        <p:txBody>
          <a:bodyPr/>
          <a:lstStyle/>
          <a:p>
            <a:r>
              <a:rPr lang="en-GB" dirty="0" smtClean="0"/>
              <a:t>14 clients attended the trial </a:t>
            </a:r>
          </a:p>
          <a:p>
            <a:r>
              <a:rPr lang="en-GB" dirty="0" smtClean="0"/>
              <a:t>All were deaf sign language users </a:t>
            </a:r>
          </a:p>
          <a:p>
            <a:r>
              <a:rPr lang="en-GB" dirty="0" smtClean="0"/>
              <a:t>Their mean age was 44.3 years (22-60) </a:t>
            </a:r>
          </a:p>
          <a:p>
            <a:r>
              <a:rPr lang="en-US" dirty="0" smtClean="0"/>
              <a:t>All except one were working in the Service centre </a:t>
            </a:r>
            <a:r>
              <a:rPr lang="en-US" dirty="0" err="1" smtClean="0"/>
              <a:t>Sampola</a:t>
            </a:r>
            <a:r>
              <a:rPr lang="en-US" dirty="0" smtClean="0"/>
              <a:t> (94%), 9 (64%) were living there. </a:t>
            </a:r>
          </a:p>
          <a:p>
            <a:r>
              <a:rPr lang="en-US" dirty="0" smtClean="0"/>
              <a:t>There was an equal amount of men and women </a:t>
            </a:r>
          </a:p>
          <a:p>
            <a:r>
              <a:rPr lang="en-US" dirty="0" smtClean="0"/>
              <a:t>Ten (71%) of the subjects were single </a:t>
            </a:r>
          </a:p>
          <a:p>
            <a:r>
              <a:rPr lang="en-US" dirty="0" smtClean="0"/>
              <a:t>Seven (50%) clients had psychiatric diagnoses and medication, only 4 (29%) were receiving treatment </a:t>
            </a:r>
          </a:p>
          <a:p>
            <a:r>
              <a:rPr lang="en-GB" dirty="0" smtClean="0"/>
              <a:t>9 staff members participated in the trial</a:t>
            </a:r>
          </a:p>
          <a:p>
            <a:pPr>
              <a:buNone/>
            </a:pPr>
            <a:endParaRPr lang="fi-FI"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Method</a:t>
            </a:r>
            <a:r>
              <a:rPr lang="fi-FI" dirty="0" smtClean="0"/>
              <a:t>: Intervention</a:t>
            </a:r>
            <a:endParaRPr lang="fi-FI" dirty="0"/>
          </a:p>
        </p:txBody>
      </p:sp>
      <p:sp>
        <p:nvSpPr>
          <p:cNvPr id="3" name="Sisällön paikkamerkki 2"/>
          <p:cNvSpPr>
            <a:spLocks noGrp="1"/>
          </p:cNvSpPr>
          <p:nvPr>
            <p:ph idx="1"/>
          </p:nvPr>
        </p:nvSpPr>
        <p:spPr>
          <a:xfrm>
            <a:off x="714348" y="1500174"/>
            <a:ext cx="7931150" cy="4879990"/>
          </a:xfrm>
        </p:spPr>
        <p:txBody>
          <a:bodyPr/>
          <a:lstStyle/>
          <a:p>
            <a:pPr marL="457200" indent="-457200">
              <a:buFont typeface="+mj-lt"/>
              <a:buAutoNum type="arabicPeriod"/>
            </a:pPr>
            <a:r>
              <a:rPr lang="en-GB" dirty="0" smtClean="0"/>
              <a:t>Two day workshop for staff members: case formulation and ACT.</a:t>
            </a:r>
          </a:p>
          <a:p>
            <a:pPr marL="457200" indent="-457200">
              <a:buFont typeface="+mj-lt"/>
              <a:buAutoNum type="arabicPeriod"/>
            </a:pPr>
            <a:r>
              <a:rPr lang="en-GB" dirty="0" smtClean="0"/>
              <a:t>Supervision every other week.</a:t>
            </a:r>
          </a:p>
          <a:p>
            <a:pPr marL="457200" indent="-457200">
              <a:buFont typeface="+mj-lt"/>
              <a:buAutoNum type="arabicPeriod"/>
            </a:pPr>
            <a:r>
              <a:rPr lang="en-GB" dirty="0" smtClean="0"/>
              <a:t>Study groups: The staff members were instructed to read ACT handbooks and had group discussions five times during the intervention period.</a:t>
            </a:r>
          </a:p>
          <a:p>
            <a:pPr>
              <a:buNone/>
            </a:pPr>
            <a:endParaRPr lang="fi-FI" dirty="0" smtClean="0"/>
          </a:p>
          <a:p>
            <a:pPr>
              <a:buNone/>
            </a:pPr>
            <a:r>
              <a:rPr lang="en-GB" dirty="0" smtClean="0"/>
              <a:t>Each staff member met one client 8 -10 times during a 10-12 week period. One session/week.</a:t>
            </a:r>
          </a:p>
          <a:p>
            <a:pPr>
              <a:buNone/>
            </a:pPr>
            <a:endParaRPr lang="fi-FI"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04664"/>
            <a:ext cx="7921625" cy="1143000"/>
          </a:xfrm>
        </p:spPr>
        <p:txBody>
          <a:bodyPr/>
          <a:lstStyle/>
          <a:p>
            <a:r>
              <a:rPr lang="fi-FI" dirty="0" err="1" smtClean="0"/>
              <a:t>Method</a:t>
            </a:r>
            <a:r>
              <a:rPr lang="fi-FI" dirty="0" smtClean="0"/>
              <a:t>: Intervention </a:t>
            </a:r>
            <a:endParaRPr lang="fi-FI" dirty="0"/>
          </a:p>
        </p:txBody>
      </p:sp>
      <p:sp>
        <p:nvSpPr>
          <p:cNvPr id="3" name="Content Placeholder 2"/>
          <p:cNvSpPr>
            <a:spLocks noGrp="1"/>
          </p:cNvSpPr>
          <p:nvPr>
            <p:ph idx="1"/>
          </p:nvPr>
        </p:nvSpPr>
        <p:spPr>
          <a:xfrm>
            <a:off x="611560" y="1412776"/>
            <a:ext cx="8147174" cy="4968552"/>
          </a:xfrm>
        </p:spPr>
        <p:txBody>
          <a:bodyPr/>
          <a:lstStyle/>
          <a:p>
            <a:r>
              <a:rPr lang="en-GB" dirty="0" smtClean="0"/>
              <a:t>The staff members were instructed to construct a case formulation of the clients´ situation and then formulate a value analysis based on ACT principles with the client</a:t>
            </a:r>
          </a:p>
          <a:p>
            <a:r>
              <a:rPr lang="en-GB" dirty="0" smtClean="0"/>
              <a:t>According to the clients needs, the intervention included experiential exercises and metaphors of ACT</a:t>
            </a:r>
          </a:p>
          <a:p>
            <a:r>
              <a:rPr lang="en-GB" dirty="0" smtClean="0"/>
              <a:t>All intervention was done in sign language</a:t>
            </a:r>
          </a:p>
          <a:p>
            <a:r>
              <a:rPr lang="en-GB" dirty="0" smtClean="0"/>
              <a:t>Following exercises were translated into the Finnish sign language: the Observer exercise, The Putting Emotions In Front of You Exercise</a:t>
            </a:r>
          </a:p>
          <a:p>
            <a:r>
              <a:rPr lang="fi-FI" dirty="0" smtClean="0"/>
              <a:t>7 </a:t>
            </a:r>
            <a:r>
              <a:rPr lang="fi-FI" dirty="0" err="1" smtClean="0"/>
              <a:t>metaphors</a:t>
            </a:r>
            <a:r>
              <a:rPr lang="fi-FI" dirty="0" smtClean="0"/>
              <a:t> </a:t>
            </a:r>
            <a:r>
              <a:rPr lang="fi-FI" dirty="0" err="1" smtClean="0"/>
              <a:t>were</a:t>
            </a:r>
            <a:r>
              <a:rPr lang="fi-FI" dirty="0" smtClean="0"/>
              <a:t> </a:t>
            </a:r>
            <a:r>
              <a:rPr lang="fi-FI" dirty="0" err="1" smtClean="0"/>
              <a:t>translated</a:t>
            </a:r>
            <a:r>
              <a:rPr lang="fi-FI" dirty="0" smtClean="0"/>
              <a:t>: The </a:t>
            </a:r>
            <a:r>
              <a:rPr lang="fi-FI" dirty="0" err="1" smtClean="0"/>
              <a:t>Quicksand</a:t>
            </a:r>
            <a:r>
              <a:rPr lang="fi-FI" dirty="0" smtClean="0"/>
              <a:t>, The Man in the </a:t>
            </a:r>
            <a:r>
              <a:rPr lang="fi-FI" dirty="0" err="1" smtClean="0"/>
              <a:t>Hole</a:t>
            </a:r>
            <a:r>
              <a:rPr lang="fi-FI" dirty="0" smtClean="0"/>
              <a:t>, The </a:t>
            </a:r>
            <a:r>
              <a:rPr lang="fi-FI" dirty="0" err="1" smtClean="0"/>
              <a:t>Tug-of-War</a:t>
            </a:r>
            <a:r>
              <a:rPr lang="fi-FI" dirty="0" smtClean="0"/>
              <a:t> with a </a:t>
            </a:r>
            <a:r>
              <a:rPr lang="fi-FI" dirty="0" err="1" smtClean="0"/>
              <a:t>Monster</a:t>
            </a:r>
            <a:r>
              <a:rPr lang="fi-FI" dirty="0" smtClean="0"/>
              <a:t>, the </a:t>
            </a:r>
            <a:r>
              <a:rPr lang="fi-FI" dirty="0" err="1" smtClean="0"/>
              <a:t>Jelly</a:t>
            </a:r>
            <a:r>
              <a:rPr lang="fi-FI" dirty="0" smtClean="0"/>
              <a:t> </a:t>
            </a:r>
            <a:r>
              <a:rPr lang="fi-FI" dirty="0" err="1" smtClean="0"/>
              <a:t>Donuts</a:t>
            </a:r>
            <a:r>
              <a:rPr lang="fi-FI" dirty="0" smtClean="0"/>
              <a:t>, </a:t>
            </a:r>
            <a:r>
              <a:rPr lang="fi-FI" dirty="0" err="1" smtClean="0"/>
              <a:t>Hungry</a:t>
            </a:r>
            <a:r>
              <a:rPr lang="fi-FI" dirty="0" smtClean="0"/>
              <a:t> Tiger, The House, The Bird House </a:t>
            </a:r>
            <a:endParaRPr lang="fi-FI"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Method</a:t>
            </a:r>
            <a:r>
              <a:rPr lang="fi-FI" dirty="0" smtClean="0"/>
              <a:t>: </a:t>
            </a:r>
            <a:r>
              <a:rPr lang="fi-FI" dirty="0" err="1" smtClean="0"/>
              <a:t>Measurements</a:t>
            </a:r>
            <a:endParaRPr lang="fi-FI" dirty="0"/>
          </a:p>
        </p:txBody>
      </p:sp>
      <p:sp>
        <p:nvSpPr>
          <p:cNvPr id="3" name="Sisällön paikkamerkki 2"/>
          <p:cNvSpPr>
            <a:spLocks noGrp="1"/>
          </p:cNvSpPr>
          <p:nvPr>
            <p:ph idx="1"/>
          </p:nvPr>
        </p:nvSpPr>
        <p:spPr/>
        <p:txBody>
          <a:bodyPr/>
          <a:lstStyle/>
          <a:p>
            <a:r>
              <a:rPr lang="en-GB" dirty="0" smtClean="0"/>
              <a:t>The clients´ situation was assessed by The Symptom Checklist 90 (SCL-90), Beck Depression Inventory  (BDI) and AAQ 2 before, during and after the trial. </a:t>
            </a:r>
          </a:p>
          <a:p>
            <a:r>
              <a:rPr lang="en-GB" dirty="0" smtClean="0"/>
              <a:t>These measurements were translated into sign language before the trial (video recordings). </a:t>
            </a:r>
          </a:p>
          <a:p>
            <a:r>
              <a:rPr lang="en-GB" dirty="0" smtClean="0"/>
              <a:t>The time between Pre- and Post-measurements was 3 months. </a:t>
            </a:r>
          </a:p>
          <a:p>
            <a:r>
              <a:rPr lang="en-GB" dirty="0" smtClean="0"/>
              <a:t>The follow –up was done six months after the intervention ended. </a:t>
            </a:r>
            <a:endParaRPr lang="fi-FI" dirty="0" smtClean="0"/>
          </a:p>
          <a:p>
            <a:endParaRPr lang="fi-FI"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JYU_Logo_horizontal">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Helvetica"/>
        <a:ea typeface=""/>
        <a:cs typeface="Arial"/>
      </a:majorFont>
      <a:minorFont>
        <a:latin typeface="Helvetic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Helvetica"/>
      <a:ea typeface=""/>
      <a:cs typeface="Arial"/>
    </a:majorFont>
    <a:minorFont>
      <a:latin typeface="Helvetic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Helvetica"/>
      <a:ea typeface=""/>
      <a:cs typeface="Arial"/>
    </a:majorFont>
    <a:minorFont>
      <a:latin typeface="Helvetic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Helvetica"/>
      <a:ea typeface=""/>
      <a:cs typeface="Arial"/>
    </a:majorFont>
    <a:minorFont>
      <a:latin typeface="Helvetic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Helvetica"/>
      <a:ea typeface=""/>
      <a:cs typeface="Arial"/>
    </a:majorFont>
    <a:minorFont>
      <a:latin typeface="Helvetic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JYU_Logo_horizontal</Template>
  <TotalTime>276</TotalTime>
  <Words>1693</Words>
  <Application>Microsoft Office PowerPoint</Application>
  <PresentationFormat>On-screen Show (4:3)</PresentationFormat>
  <Paragraphs>146</Paragraphs>
  <Slides>28</Slides>
  <Notes>3</Notes>
  <HiddenSlides>7</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JYU_Logo_horizontal</vt:lpstr>
      <vt:lpstr> Pilot Implementation of Acceptance and Commitment Therapy in sign language:  Training counselors to apply ACT  using sign language </vt:lpstr>
      <vt:lpstr>Introduction </vt:lpstr>
      <vt:lpstr>Introduction </vt:lpstr>
      <vt:lpstr>The aim</vt:lpstr>
      <vt:lpstr>Method: Procedure</vt:lpstr>
      <vt:lpstr>Method: Subjects</vt:lpstr>
      <vt:lpstr>Method: Intervention</vt:lpstr>
      <vt:lpstr>Method: Intervention </vt:lpstr>
      <vt:lpstr>Method: Measurements</vt:lpstr>
      <vt:lpstr>Baseline</vt:lpstr>
      <vt:lpstr>Application of the ACT procedures </vt:lpstr>
      <vt:lpstr>ACT procedures</vt:lpstr>
      <vt:lpstr>Experiences of the counselors </vt:lpstr>
      <vt:lpstr>Experiences of the clients </vt:lpstr>
      <vt:lpstr>PowerPoint Presentation</vt:lpstr>
      <vt:lpstr>Results: Pre- Post and Follow-up groups results (n =14)</vt:lpstr>
      <vt:lpstr>Results: Depression symptoms (BDI)</vt:lpstr>
      <vt:lpstr>Results: SCL-90</vt:lpstr>
      <vt:lpstr>Results: SCL-90, anxiety subscale</vt:lpstr>
      <vt:lpstr>6 weeks web-based ACT intervention: No face-to-face contact</vt:lpstr>
      <vt:lpstr>Results</vt:lpstr>
      <vt:lpstr>Results: Figure on changes in SCL GSI (n =14)</vt:lpstr>
      <vt:lpstr>Results: Figure on changes in BDI  (n = 14)</vt:lpstr>
      <vt:lpstr>Results: Figure on changes in ACT-2  (n = 14)</vt:lpstr>
      <vt:lpstr>Conclusions</vt:lpstr>
      <vt:lpstr>Conclusions</vt:lpstr>
      <vt:lpstr>Conclusions</vt:lpstr>
      <vt:lpstr>Discussion</vt:lpstr>
    </vt:vector>
  </TitlesOfParts>
  <Company>University of Jyväskylä</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pakalapp</dc:creator>
  <cp:lastModifiedBy>Emily</cp:lastModifiedBy>
  <cp:revision>186</cp:revision>
  <dcterms:created xsi:type="dcterms:W3CDTF">2011-06-08T10:23:49Z</dcterms:created>
  <dcterms:modified xsi:type="dcterms:W3CDTF">2014-07-01T16:50:00Z</dcterms:modified>
</cp:coreProperties>
</file>